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8"/>
  </p:notesMasterIdLst>
  <p:sldIdLst>
    <p:sldId id="267" r:id="rId2"/>
    <p:sldId id="268" r:id="rId3"/>
    <p:sldId id="291" r:id="rId4"/>
    <p:sldId id="292" r:id="rId5"/>
    <p:sldId id="293" r:id="rId6"/>
    <p:sldId id="312" r:id="rId7"/>
    <p:sldId id="318" r:id="rId8"/>
    <p:sldId id="319" r:id="rId9"/>
    <p:sldId id="269" r:id="rId10"/>
    <p:sldId id="285" r:id="rId11"/>
    <p:sldId id="279" r:id="rId12"/>
    <p:sldId id="281" r:id="rId13"/>
    <p:sldId id="282" r:id="rId14"/>
    <p:sldId id="280" r:id="rId15"/>
    <p:sldId id="271" r:id="rId16"/>
    <p:sldId id="270" r:id="rId17"/>
    <p:sldId id="272" r:id="rId18"/>
    <p:sldId id="289" r:id="rId19"/>
    <p:sldId id="315" r:id="rId20"/>
    <p:sldId id="305" r:id="rId21"/>
    <p:sldId id="317" r:id="rId22"/>
    <p:sldId id="307" r:id="rId23"/>
    <p:sldId id="304" r:id="rId24"/>
    <p:sldId id="313" r:id="rId25"/>
    <p:sldId id="316" r:id="rId26"/>
    <p:sldId id="314" r:id="rId27"/>
    <p:sldId id="309" r:id="rId28"/>
    <p:sldId id="310" r:id="rId29"/>
    <p:sldId id="284" r:id="rId30"/>
    <p:sldId id="283" r:id="rId31"/>
    <p:sldId id="299" r:id="rId32"/>
    <p:sldId id="286" r:id="rId33"/>
    <p:sldId id="287" r:id="rId34"/>
    <p:sldId id="288" r:id="rId35"/>
    <p:sldId id="275" r:id="rId36"/>
    <p:sldId id="278" r:id="rId37"/>
  </p:sldIdLst>
  <p:sldSz cx="12192000" cy="6858000"/>
  <p:notesSz cx="6858000" cy="9144000"/>
  <p:embeddedFontLst>
    <p:embeddedFont>
      <p:font typeface="배달의민족 주아" panose="020B0600000101010101" charset="-127"/>
      <p:regular r:id="rId39"/>
    </p:embeddedFont>
    <p:embeddedFont>
      <p:font typeface="210 앱굴림 B" panose="02020603020101020101" pitchFamily="18" charset="-127"/>
      <p:regular r:id="rId40"/>
    </p:embeddedFont>
    <p:embeddedFont>
      <p:font typeface="210 앱굴림 L" panose="02020603020101020101" pitchFamily="18" charset="-127"/>
      <p:regular r:id="rId41"/>
    </p:embeddedFont>
    <p:embeddedFont>
      <p:font typeface="210 앱굴림 R" panose="02020603020101020101" pitchFamily="18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나눔고딕" panose="020D0604000000000000" pitchFamily="50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예진" initials="최" lastIdx="1" clrIdx="0">
    <p:extLst>
      <p:ext uri="{19B8F6BF-5375-455C-9EA6-DF929625EA0E}">
        <p15:presenceInfo xmlns:p15="http://schemas.microsoft.com/office/powerpoint/2012/main" userId="최예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C300"/>
    <a:srgbClr val="59E242"/>
    <a:srgbClr val="CC0000"/>
    <a:srgbClr val="6C483B"/>
    <a:srgbClr val="DBAFC3"/>
    <a:srgbClr val="F8C5C8"/>
    <a:srgbClr val="FF5454"/>
    <a:srgbClr val="BE7459"/>
    <a:srgbClr val="FE3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01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7C2A4-CF72-4344-8C69-43DDE5CA234F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F560F-4776-4B53-B168-FB79C290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0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데일리</a:t>
            </a:r>
            <a:r>
              <a:rPr lang="ko-KR" altLang="en-US" baseline="0" dirty="0"/>
              <a:t> 미션을 수행하고 달력에 도장이 찍히면 </a:t>
            </a:r>
            <a:r>
              <a:rPr lang="ko-KR" altLang="en-US" baseline="0" dirty="0" err="1"/>
              <a:t>수행률을</a:t>
            </a:r>
            <a:r>
              <a:rPr lang="ko-KR" altLang="en-US" baseline="0" dirty="0"/>
              <a:t> 보호자가 쉽게 확인 할 수 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32665-8CB3-48E8-A4AA-9EB2EA696D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42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8C8E-0375-4B10-8119-B454A7E62E5C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993884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D46F-6744-469C-BB01-5D42C9BBC2DB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5409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0FDD-C6D3-4C52-A403-6A8E75A5BD0A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4660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BE8B-B6C5-46AF-83F0-F04A3514A036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78789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9CC09-56DD-4BF6-8B6F-A4BE392BDE07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66597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C731-F437-4B84-880E-B42AE359E80E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3845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DC0E-EEB1-4414-91C7-79B7FDF0DE92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8098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3EA2-7EE0-44BE-8149-6C53F89FB415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5436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DD03-4AAF-4665-9A8B-7AF66F2CE64A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1928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E730-A304-434D-B84F-ACC92A06B130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63923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0836D-4045-4CD8-88B1-7CAABEEF4FE4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70543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E5E7E-AB5D-42BF-B0D7-79D8E39C8125}" type="datetime1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8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</p:transition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openkinect" TargetMode="External"/><Relationship Id="rId7" Type="http://schemas.openxmlformats.org/officeDocument/2006/relationships/image" Target="../media/image56.jpeg"/><Relationship Id="rId2" Type="http://schemas.openxmlformats.org/officeDocument/2006/relationships/hyperlink" Target="https://developer.microsoft.com/ko-kr/windows/kinec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nnel9.msdn.com/Series/Programming-Kinect-for-Windows-v2" TargetMode="External"/><Relationship Id="rId5" Type="http://schemas.openxmlformats.org/officeDocument/2006/relationships/hyperlink" Target="http://darkpgmr.tistory.com/102" TargetMode="External"/><Relationship Id="rId4" Type="http://schemas.openxmlformats.org/officeDocument/2006/relationships/hyperlink" Target="https://talkingaboutme.tistory.com/category/About%20OpenCV?page=1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36" y="3077219"/>
            <a:ext cx="3174580" cy="3780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67" y="3077219"/>
            <a:ext cx="2720680" cy="37807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00311" y="900634"/>
            <a:ext cx="49913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pc="-150" dirty="0">
                <a:solidFill>
                  <a:srgbClr val="00C3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성장기 아동</a:t>
            </a:r>
            <a:r>
              <a:rPr lang="ko-KR" altLang="en-US" sz="5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을</a:t>
            </a:r>
            <a:r>
              <a:rPr lang="ko-KR" altLang="en-US" sz="5000" spc="-150" dirty="0">
                <a:solidFill>
                  <a:srgbClr val="00C3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5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위한</a:t>
            </a:r>
            <a:endParaRPr lang="en-US" altLang="ko-KR" sz="5000" spc="-1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ko-KR" altLang="en-US" sz="5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스트레칭 프로그램</a:t>
            </a:r>
            <a:endParaRPr lang="en-US" altLang="ko-KR" sz="5000" spc="-1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0D2F3-682E-4CF6-B06D-2B696BC1FFDF}"/>
              </a:ext>
            </a:extLst>
          </p:cNvPr>
          <p:cNvSpPr txBox="1"/>
          <p:nvPr/>
        </p:nvSpPr>
        <p:spPr>
          <a:xfrm>
            <a:off x="1117346" y="4532513"/>
            <a:ext cx="39966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팀명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하이 </a:t>
            </a:r>
            <a:r>
              <a:rPr lang="ko-KR" altLang="en-US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칠드런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팀원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김연준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김효빈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염유진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000">
                <a:latin typeface="210 앱굴림 L" panose="02020603020101020101" pitchFamily="18" charset="-127"/>
                <a:ea typeface="210 앱굴림 L" panose="02020603020101020101" pitchFamily="18" charset="-127"/>
              </a:rPr>
              <a:t>최예진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지도교수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이상호 교수님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14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70528" y="1480968"/>
            <a:ext cx="10628991" cy="4782672"/>
            <a:chOff x="1162052" y="2416337"/>
            <a:chExt cx="9107364" cy="380348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29264" y="2446091"/>
            <a:ext cx="10121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프로그램을 통해 운동을 함으로써 미취학 아동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(4~8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세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성장에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 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도움을 준다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2. 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집에서 사용할 수 있는 미취학 아동의 성장기를 위한 프로그램 개발로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아동의 성장을 편리하고 효과적으로 관리할 수 있게 한다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44862" y="1732594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연구 개발 목표</a:t>
            </a:r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1128357" y="4687928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092417" y="4817506"/>
            <a:ext cx="9027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미취학 아동의 성장을 편리하고 효과적으로 관리할 수 있다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운동이 힘들고 재미없다는 인식을 변화시켜준다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128723" y="4126539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연구 개발 효과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E116A1-9155-44FA-9BCD-EE52D009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0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관련 연구 및 사례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endParaRPr lang="ko-KR" altLang="en-US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B982A-FD09-4A75-801D-3072E03579A8}"/>
              </a:ext>
            </a:extLst>
          </p:cNvPr>
          <p:cNvSpPr txBox="1"/>
          <p:nvPr/>
        </p:nvSpPr>
        <p:spPr>
          <a:xfrm>
            <a:off x="948097" y="1771622"/>
            <a:ext cx="47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(1)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엑스박스 </a:t>
            </a:r>
            <a:r>
              <a:rPr lang="ko-KR" altLang="en-US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유어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쉐이프</a:t>
            </a:r>
            <a:endParaRPr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577AA6A-8E43-457F-89AD-8CEC1DB54463}"/>
              </a:ext>
            </a:extLst>
          </p:cNvPr>
          <p:cNvCxnSpPr>
            <a:cxnSpLocks/>
          </p:cNvCxnSpPr>
          <p:nvPr/>
        </p:nvCxnSpPr>
        <p:spPr>
          <a:xfrm>
            <a:off x="444831" y="2245559"/>
            <a:ext cx="11342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766973-76DF-4115-844D-2DF627D57075}"/>
              </a:ext>
            </a:extLst>
          </p:cNvPr>
          <p:cNvSpPr txBox="1"/>
          <p:nvPr/>
        </p:nvSpPr>
        <p:spPr>
          <a:xfrm>
            <a:off x="5602142" y="2904444"/>
            <a:ext cx="6059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키넥트를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사용하여 근력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유산소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요가 등 피트니스 게임을 제공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현존하는 운동 프로그램들은 모두 성인을 위한 것이고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</a:t>
            </a:r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★</a:t>
            </a:r>
            <a:r>
              <a:rPr lang="ko-KR" altLang="en-US" u="sng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아동을</a:t>
            </a:r>
            <a:r>
              <a:rPr lang="en-US" altLang="ko-KR" u="sng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u="sng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위한 프로그램은 존재하지 않음</a:t>
            </a:r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 ★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차별성</a:t>
            </a:r>
            <a:endParaRPr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성장기 아동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(4~8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위한 프로그램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아동의 눈높이에 맞게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프로그램 구성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B20C1B1-D154-4696-B1CC-AE589AE2F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6" y="2928597"/>
            <a:ext cx="4563880" cy="241451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F83BF-35A1-4C13-93E9-0FBBBFD5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95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관련 연구 및 사례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endParaRPr lang="ko-KR" altLang="en-US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B982A-FD09-4A75-801D-3072E03579A8}"/>
              </a:ext>
            </a:extLst>
          </p:cNvPr>
          <p:cNvSpPr txBox="1"/>
          <p:nvPr/>
        </p:nvSpPr>
        <p:spPr>
          <a:xfrm>
            <a:off x="948097" y="1771622"/>
            <a:ext cx="47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(2) </a:t>
            </a:r>
            <a:r>
              <a:rPr lang="ko-KR" altLang="en-US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핑크퐁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키 크기 체조 영상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577AA6A-8E43-457F-89AD-8CEC1DB54463}"/>
              </a:ext>
            </a:extLst>
          </p:cNvPr>
          <p:cNvCxnSpPr>
            <a:cxnSpLocks/>
          </p:cNvCxnSpPr>
          <p:nvPr/>
        </p:nvCxnSpPr>
        <p:spPr>
          <a:xfrm>
            <a:off x="444831" y="2245559"/>
            <a:ext cx="11342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E45356-589A-478E-8F09-882D67AF2406}"/>
              </a:ext>
            </a:extLst>
          </p:cNvPr>
          <p:cNvSpPr txBox="1"/>
          <p:nvPr/>
        </p:nvSpPr>
        <p:spPr>
          <a:xfrm>
            <a:off x="5778005" y="3253878"/>
            <a:ext cx="5851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아이들에게 인기 있는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핑크퐁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캐릭터가 직접 키 크기 체조를 영상으로 알려줘서 아이들이 흥미롭게 배울 수 있음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차별성</a:t>
            </a:r>
            <a:endParaRPr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캐릭터로 알려주는 것뿐만 아니라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아동의 동작을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인식하여 동작의 정확도를 높여 줌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911D0A-FD02-4E62-812F-828EC2BB0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"/>
          <a:stretch/>
        </p:blipFill>
        <p:spPr>
          <a:xfrm>
            <a:off x="782155" y="2712611"/>
            <a:ext cx="4658526" cy="31138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60DAE-AEAB-429F-9997-FCE8CE95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5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관련 연구 및 사례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endParaRPr lang="ko-KR" altLang="en-US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B982A-FD09-4A75-801D-3072E03579A8}"/>
              </a:ext>
            </a:extLst>
          </p:cNvPr>
          <p:cNvSpPr txBox="1"/>
          <p:nvPr/>
        </p:nvSpPr>
        <p:spPr>
          <a:xfrm>
            <a:off x="948097" y="1771622"/>
            <a:ext cx="47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(3)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스트레칭이 성장기 아이들에게 미치는 영향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577AA6A-8E43-457F-89AD-8CEC1DB54463}"/>
              </a:ext>
            </a:extLst>
          </p:cNvPr>
          <p:cNvCxnSpPr>
            <a:cxnSpLocks/>
          </p:cNvCxnSpPr>
          <p:nvPr/>
        </p:nvCxnSpPr>
        <p:spPr>
          <a:xfrm>
            <a:off x="444831" y="2245559"/>
            <a:ext cx="11342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ABD9271-C383-45A8-9802-C93082BB0431}"/>
              </a:ext>
            </a:extLst>
          </p:cNvPr>
          <p:cNvGrpSpPr/>
          <p:nvPr/>
        </p:nvGrpSpPr>
        <p:grpSpPr>
          <a:xfrm>
            <a:off x="670834" y="4383267"/>
            <a:ext cx="6272604" cy="1551106"/>
            <a:chOff x="494390" y="3891854"/>
            <a:chExt cx="6272604" cy="15511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90B171D-4AE4-4D55-A28E-7F7E86FE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0" y="3891854"/>
              <a:ext cx="6272604" cy="155110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9D5499-7C3D-4530-8756-6CABED03CF4A}"/>
                </a:ext>
              </a:extLst>
            </p:cNvPr>
            <p:cNvSpPr/>
            <p:nvPr/>
          </p:nvSpPr>
          <p:spPr>
            <a:xfrm>
              <a:off x="522513" y="3911732"/>
              <a:ext cx="3801009" cy="2834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60B4B9-3E53-468C-BBFC-B07EB24A8511}"/>
                </a:ext>
              </a:extLst>
            </p:cNvPr>
            <p:cNvSpPr/>
            <p:nvPr/>
          </p:nvSpPr>
          <p:spPr>
            <a:xfrm>
              <a:off x="547597" y="5021493"/>
              <a:ext cx="2642864" cy="2834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DAEC9F-E252-4F94-B778-96FC3098F0C8}"/>
              </a:ext>
            </a:extLst>
          </p:cNvPr>
          <p:cNvGrpSpPr/>
          <p:nvPr/>
        </p:nvGrpSpPr>
        <p:grpSpPr>
          <a:xfrm>
            <a:off x="611575" y="2479711"/>
            <a:ext cx="6209143" cy="1622631"/>
            <a:chOff x="499904" y="1996396"/>
            <a:chExt cx="6209143" cy="16226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02A2EAB-9526-44F4-90B7-86F8B450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04" y="1996396"/>
              <a:ext cx="6209143" cy="1622631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9E286CB-61C4-477F-911D-CF65A8E4B51D}"/>
                </a:ext>
              </a:extLst>
            </p:cNvPr>
            <p:cNvCxnSpPr>
              <a:cxnSpLocks/>
            </p:cNvCxnSpPr>
            <p:nvPr/>
          </p:nvCxnSpPr>
          <p:spPr>
            <a:xfrm>
              <a:off x="4595191" y="3359426"/>
              <a:ext cx="197457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4FA4DE7-FDF8-4397-888A-BB9C62CF441C}"/>
                </a:ext>
              </a:extLst>
            </p:cNvPr>
            <p:cNvCxnSpPr>
              <a:cxnSpLocks/>
            </p:cNvCxnSpPr>
            <p:nvPr/>
          </p:nvCxnSpPr>
          <p:spPr>
            <a:xfrm>
              <a:off x="705713" y="3619027"/>
              <a:ext cx="85794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CBA7EB9-968A-44F1-9C21-953C3AE8BB9E}"/>
              </a:ext>
            </a:extLst>
          </p:cNvPr>
          <p:cNvSpPr txBox="1"/>
          <p:nvPr/>
        </p:nvSpPr>
        <p:spPr>
          <a:xfrm>
            <a:off x="6983249" y="3053954"/>
            <a:ext cx="4674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스트레칭은 아동의 스트레스를 해소시켜주고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좋은 수면을 유도함으로써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수면 중에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성장호르몬을 활발하게 배출하게 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스트레칭은 성장기 아동의 키 성장에 </a:t>
            </a:r>
            <a:endParaRPr lang="en-US" altLang="ko-KR" dirty="0">
              <a:highlight>
                <a:srgbClr val="FFFF00"/>
              </a:highlight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큰 도움이 된다</a:t>
            </a:r>
            <a:r>
              <a:rPr lang="en-US" altLang="ko-KR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0AEFF01C-979D-4195-AD08-D21F905305FF}"/>
              </a:ext>
            </a:extLst>
          </p:cNvPr>
          <p:cNvSpPr/>
          <p:nvPr/>
        </p:nvSpPr>
        <p:spPr>
          <a:xfrm>
            <a:off x="9094958" y="4053474"/>
            <a:ext cx="458088" cy="76700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8FDAC-C6AF-4008-B4B5-A7891D9C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9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관련 연구 및 사례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endParaRPr lang="ko-KR" altLang="en-US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B982A-FD09-4A75-801D-3072E03579A8}"/>
              </a:ext>
            </a:extLst>
          </p:cNvPr>
          <p:cNvSpPr txBox="1"/>
          <p:nvPr/>
        </p:nvSpPr>
        <p:spPr>
          <a:xfrm>
            <a:off x="948097" y="1771622"/>
            <a:ext cx="47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(4)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키 크기 체조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577AA6A-8E43-457F-89AD-8CEC1DB54463}"/>
              </a:ext>
            </a:extLst>
          </p:cNvPr>
          <p:cNvCxnSpPr>
            <a:cxnSpLocks/>
          </p:cNvCxnSpPr>
          <p:nvPr/>
        </p:nvCxnSpPr>
        <p:spPr>
          <a:xfrm>
            <a:off x="444831" y="2245559"/>
            <a:ext cx="11342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42A1A92-5625-45D0-8F39-33B0F29BD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7" y="2350165"/>
            <a:ext cx="3252339" cy="16171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E419F6-9BE0-47BF-91FB-2C96AE22E4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36" y="2995371"/>
            <a:ext cx="2574479" cy="3323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AC7CDE-9167-4FA0-A4A2-35FBDFB1A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9" y="4135854"/>
            <a:ext cx="2755294" cy="2097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99EB0F-1F3A-46D9-9B47-265A5A4C3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09" y="2350165"/>
            <a:ext cx="3864911" cy="39065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D98BAF-80CE-4D1E-B321-2E5CFE7F010D}"/>
              </a:ext>
            </a:extLst>
          </p:cNvPr>
          <p:cNvSpPr txBox="1"/>
          <p:nvPr/>
        </p:nvSpPr>
        <p:spPr>
          <a:xfrm>
            <a:off x="4427019" y="2355916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다양한 키 크기 체조 존재</a:t>
            </a:r>
            <a:endParaRPr lang="en-US" altLang="ko-KR" sz="2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BDF19-C7D0-45B4-8D85-F9E1DD56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86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시나리오 </a:t>
            </a:r>
            <a:r>
              <a:rPr lang="en-US" altLang="ko-KR" sz="4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1</a:t>
            </a:r>
            <a:endParaRPr lang="ko-KR" altLang="en-US" sz="4000" spc="-1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45562" y="791376"/>
            <a:ext cx="700677" cy="606406"/>
            <a:chOff x="4678085" y="2202513"/>
            <a:chExt cx="700677" cy="606406"/>
          </a:xfrm>
        </p:grpSpPr>
        <p:sp>
          <p:nvSpPr>
            <p:cNvPr id="3" name="하트 2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48781" y="2285699"/>
              <a:ext cx="381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19646281">
            <a:off x="1523918" y="854520"/>
            <a:ext cx="65170" cy="114601"/>
          </a:xfrm>
          <a:prstGeom prst="ellipse">
            <a:avLst/>
          </a:prstGeom>
          <a:solidFill>
            <a:srgbClr val="FF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65336" y="1626136"/>
            <a:ext cx="9902824" cy="4396595"/>
          </a:xfrm>
          <a:prstGeom prst="roundRect">
            <a:avLst>
              <a:gd name="adj" fmla="val 8436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535148" y="845989"/>
            <a:ext cx="2433012" cy="620650"/>
            <a:chOff x="7743518" y="929270"/>
            <a:chExt cx="3078230" cy="78524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5116" y="929270"/>
              <a:ext cx="660972" cy="78524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3518" y="1059679"/>
              <a:ext cx="708508" cy="654833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776" y="929270"/>
              <a:ext cx="660972" cy="785242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9178" y="1059679"/>
              <a:ext cx="708508" cy="654833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4938347" y="2555630"/>
            <a:ext cx="92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인식</a:t>
            </a:r>
          </a:p>
        </p:txBody>
      </p:sp>
      <p:pic>
        <p:nvPicPr>
          <p:cNvPr id="1026" name="Picture 2" descr="ì´ë¦°ì´ ì ì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4" t="15332" r="41350" b="6279"/>
          <a:stretch/>
        </p:blipFill>
        <p:spPr bwMode="auto">
          <a:xfrm>
            <a:off x="8950273" y="2640531"/>
            <a:ext cx="948583" cy="31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직선 연결선 70"/>
          <p:cNvCxnSpPr>
            <a:endCxn id="1026" idx="0"/>
          </p:cNvCxnSpPr>
          <p:nvPr/>
        </p:nvCxnSpPr>
        <p:spPr>
          <a:xfrm flipV="1">
            <a:off x="4973196" y="2640531"/>
            <a:ext cx="4451369" cy="404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9" idx="3"/>
            <a:endCxn id="1026" idx="2"/>
          </p:cNvCxnSpPr>
          <p:nvPr/>
        </p:nvCxnSpPr>
        <p:spPr>
          <a:xfrm>
            <a:off x="4965214" y="3088115"/>
            <a:ext cx="4459351" cy="2654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±ì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8" b="16155"/>
          <a:stretch/>
        </p:blipFill>
        <p:spPr bwMode="auto">
          <a:xfrm flipH="1">
            <a:off x="1916528" y="3250116"/>
            <a:ext cx="3481949" cy="25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9630" y="2041454"/>
            <a:ext cx="1579272" cy="160433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08"/>
          <a:stretch/>
        </p:blipFill>
        <p:spPr>
          <a:xfrm>
            <a:off x="3740596" y="2850170"/>
            <a:ext cx="1224618" cy="475890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A7F9C29-42C7-4C3C-927D-94E6BE88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예시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시나리오 </a:t>
            </a:r>
            <a:r>
              <a:rPr lang="en-US" altLang="ko-KR" sz="4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  <a:endParaRPr lang="ko-KR" altLang="en-US" sz="4000" spc="-1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45562" y="791376"/>
            <a:ext cx="700677" cy="606406"/>
            <a:chOff x="4678085" y="2202513"/>
            <a:chExt cx="700677" cy="606406"/>
          </a:xfrm>
        </p:grpSpPr>
        <p:sp>
          <p:nvSpPr>
            <p:cNvPr id="3" name="하트 2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48781" y="2285699"/>
              <a:ext cx="381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19646281">
            <a:off x="1523918" y="854520"/>
            <a:ext cx="65170" cy="114601"/>
          </a:xfrm>
          <a:prstGeom prst="ellipse">
            <a:avLst/>
          </a:prstGeom>
          <a:solidFill>
            <a:srgbClr val="FF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65336" y="1626137"/>
            <a:ext cx="9902823" cy="3970198"/>
          </a:xfrm>
          <a:prstGeom prst="roundRect">
            <a:avLst>
              <a:gd name="adj" fmla="val 8436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35148" y="845989"/>
            <a:ext cx="2433012" cy="620650"/>
            <a:chOff x="7743518" y="929270"/>
            <a:chExt cx="3078230" cy="78524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5116" y="929270"/>
              <a:ext cx="660972" cy="78524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3518" y="1059679"/>
              <a:ext cx="708508" cy="654833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776" y="929270"/>
              <a:ext cx="660972" cy="785242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9178" y="1059679"/>
              <a:ext cx="708508" cy="654833"/>
            </a:xfrm>
            <a:prstGeom prst="rect">
              <a:avLst/>
            </a:prstGeom>
          </p:spPr>
        </p:pic>
      </p:grpSp>
      <p:cxnSp>
        <p:nvCxnSpPr>
          <p:cNvPr id="76" name="직선 연결선 75"/>
          <p:cNvCxnSpPr>
            <a:stCxn id="78" idx="2"/>
          </p:cNvCxnSpPr>
          <p:nvPr/>
        </p:nvCxnSpPr>
        <p:spPr>
          <a:xfrm>
            <a:off x="5931745" y="2468772"/>
            <a:ext cx="2929" cy="3001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í°ì ë°°ê²½ ì²´ì¡° ì´ë¦°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t="9164" r="55962" b="18742"/>
          <a:stretch/>
        </p:blipFill>
        <p:spPr bwMode="auto">
          <a:xfrm>
            <a:off x="3459480" y="2864109"/>
            <a:ext cx="1264388" cy="251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²´ì¡° ì´ë¦°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3" t="20045" b="19558"/>
          <a:stretch/>
        </p:blipFill>
        <p:spPr bwMode="auto">
          <a:xfrm>
            <a:off x="7102937" y="2864109"/>
            <a:ext cx="1436776" cy="245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755496" y="1740803"/>
            <a:ext cx="4352497" cy="727969"/>
          </a:xfrm>
          <a:prstGeom prst="rect">
            <a:avLst/>
          </a:prstGeom>
          <a:solidFill>
            <a:srgbClr val="00C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너무 잘하고 있어요</a:t>
            </a:r>
            <a:r>
              <a:rPr lang="en-US" altLang="ko-KR" sz="25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!!</a:t>
            </a:r>
            <a:endParaRPr lang="ko-KR" altLang="en-US" sz="25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653092" y="25494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예시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&gt;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311624" y="2532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&gt;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DF3E6E7-61A4-48B5-BF8B-8D72FF6D6A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29"/>
          <a:stretch/>
        </p:blipFill>
        <p:spPr>
          <a:xfrm>
            <a:off x="774868" y="5547360"/>
            <a:ext cx="10300874" cy="915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4809E-D87C-4A28-8990-3227F8253B05}"/>
              </a:ext>
            </a:extLst>
          </p:cNvPr>
          <p:cNvSpPr txBox="1"/>
          <p:nvPr/>
        </p:nvSpPr>
        <p:spPr>
          <a:xfrm>
            <a:off x="9095148" y="1957363"/>
            <a:ext cx="13708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&lt;&lt;</a:t>
            </a:r>
            <a:r>
              <a:rPr lang="ko-KR" altLang="en-US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화면</a:t>
            </a:r>
            <a:r>
              <a:rPr lang="en-US" altLang="ko-KR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&gt;&gt;</a:t>
            </a:r>
            <a:endParaRPr lang="ko-KR" altLang="en-US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1DCE5F8-592D-4DAB-80CC-60B130F3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5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시나리오 </a:t>
            </a:r>
            <a:r>
              <a:rPr lang="en-US" altLang="ko-KR" sz="4000" spc="-150" dirty="0">
                <a:latin typeface="210 앱굴림 B" panose="02020603020101020101" pitchFamily="18" charset="-127"/>
                <a:ea typeface="나눔스퀘어 ExtraBold" panose="020B0600000101010101" pitchFamily="50" charset="-127"/>
              </a:rPr>
              <a:t>3</a:t>
            </a:r>
            <a:endParaRPr lang="ko-KR" altLang="en-US" sz="40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45562" y="791376"/>
            <a:ext cx="700677" cy="606406"/>
            <a:chOff x="4678085" y="2202513"/>
            <a:chExt cx="700677" cy="606406"/>
          </a:xfrm>
        </p:grpSpPr>
        <p:sp>
          <p:nvSpPr>
            <p:cNvPr id="3" name="하트 2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48781" y="2285699"/>
              <a:ext cx="381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19646281">
            <a:off x="1523918" y="854520"/>
            <a:ext cx="65170" cy="114601"/>
          </a:xfrm>
          <a:prstGeom prst="ellipse">
            <a:avLst/>
          </a:prstGeom>
          <a:solidFill>
            <a:srgbClr val="FF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65336" y="1626136"/>
            <a:ext cx="9969009" cy="4396595"/>
          </a:xfrm>
          <a:prstGeom prst="roundRect">
            <a:avLst>
              <a:gd name="adj" fmla="val 8436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535148" y="845989"/>
            <a:ext cx="2433012" cy="620650"/>
            <a:chOff x="7743518" y="929270"/>
            <a:chExt cx="3078230" cy="78524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5116" y="929270"/>
              <a:ext cx="660972" cy="78524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3518" y="1059679"/>
              <a:ext cx="708508" cy="654833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776" y="929270"/>
              <a:ext cx="660972" cy="785242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9178" y="1059679"/>
              <a:ext cx="708508" cy="654833"/>
            </a:xfrm>
            <a:prstGeom prst="rect">
              <a:avLst/>
            </a:prstGeom>
          </p:spPr>
        </p:pic>
      </p:grpSp>
      <p:pic>
        <p:nvPicPr>
          <p:cNvPr id="3076" name="Picture 4" descr="ì´ë¦°ì´ ë¬ë ¥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2293" r="3215"/>
          <a:stretch/>
        </p:blipFill>
        <p:spPr bwMode="auto">
          <a:xfrm>
            <a:off x="1235899" y="1717705"/>
            <a:ext cx="9534678" cy="422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ì°¸ìíì´ì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27" y="2857506"/>
            <a:ext cx="465986" cy="4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ì°¸ìíì´ì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7092">
            <a:off x="2038587" y="3322905"/>
            <a:ext cx="692494" cy="69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ì°¸ìíì´ìì ëí ì´ë¯¸ì§ ê²ìê²°ê³¼">
            <a:extLst>
              <a:ext uri="{FF2B5EF4-FFF2-40B4-BE49-F238E27FC236}">
                <a16:creationId xmlns:a16="http://schemas.microsoft.com/office/drawing/2014/main" id="{3DAA74B5-8F91-4820-AEDD-BE0E87E4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1" y="2857506"/>
            <a:ext cx="465986" cy="4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ì°¸ìíì´ìì ëí ì´ë¯¸ì§ ê²ìê²°ê³¼">
            <a:extLst>
              <a:ext uri="{FF2B5EF4-FFF2-40B4-BE49-F238E27FC236}">
                <a16:creationId xmlns:a16="http://schemas.microsoft.com/office/drawing/2014/main" id="{F349DDB5-DFBC-4BA5-9ED3-A662246D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035" y="2857506"/>
            <a:ext cx="465986" cy="4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ëì¥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781" b="74928" l="5764" r="57637">
                        <a14:foregroundMark x1="53026" y1="38905" x2="45245" y2="71470"/>
                        <a14:foregroundMark x1="45245" y1="71470" x2="12680" y2="62536"/>
                        <a14:foregroundMark x1="12680" y1="62536" x2="30836" y2="72622"/>
                        <a14:foregroundMark x1="38617" y1="71182" x2="25937" y2="67723"/>
                        <a14:foregroundMark x1="22767" y1="72911" x2="43516" y2="72334"/>
                        <a14:foregroundMark x1="55331" y1="40922" x2="54467" y2="65418"/>
                        <a14:foregroundMark x1="57061" y1="48127" x2="57637" y2="59654"/>
                        <a14:foregroundMark x1="43516" y1="16138" x2="23055" y2="12392"/>
                        <a14:foregroundMark x1="33429" y1="11527" x2="23055" y2="12392"/>
                        <a14:foregroundMark x1="23919" y1="12104" x2="42939" y2="12968"/>
                        <a14:foregroundMark x1="43228" y1="12392" x2="23055" y2="12392"/>
                        <a14:foregroundMark x1="39481" y1="10086" x2="28530" y2="9510"/>
                        <a14:foregroundMark x1="26513" y1="8069" x2="40346" y2="7781"/>
                        <a14:foregroundMark x1="26801" y1="74928" x2="42363" y2="74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" t="4152" r="40712" b="22134"/>
          <a:stretch/>
        </p:blipFill>
        <p:spPr bwMode="auto">
          <a:xfrm>
            <a:off x="1381991" y="2454728"/>
            <a:ext cx="854867" cy="106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2C4579B-D28B-48EF-B44E-7875F175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11823 0.04004 C 0.14284 0.04907 0.17982 0.05393 0.21862 0.05393 C 0.26276 0.05393 0.29817 0.04907 0.32278 0.04004 L 0.44114 3.33333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07139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  <a:cs typeface="Arial Unicode MS" pitchFamily="50" charset="-127"/>
              </a:rPr>
              <a:t>시스템 구성도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945561" y="794327"/>
            <a:ext cx="700677" cy="606406"/>
            <a:chOff x="4678084" y="4189970"/>
            <a:chExt cx="700677" cy="606406"/>
          </a:xfrm>
        </p:grpSpPr>
        <p:grpSp>
          <p:nvGrpSpPr>
            <p:cNvPr id="47" name="그룹 46"/>
            <p:cNvGrpSpPr/>
            <p:nvPr/>
          </p:nvGrpSpPr>
          <p:grpSpPr>
            <a:xfrm>
              <a:off x="4678084" y="4189970"/>
              <a:ext cx="700677" cy="606406"/>
              <a:chOff x="4678085" y="2202513"/>
              <a:chExt cx="700677" cy="606406"/>
            </a:xfrm>
          </p:grpSpPr>
          <p:sp>
            <p:nvSpPr>
              <p:cNvPr id="50" name="하트 49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848781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4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48" name="타원 47"/>
            <p:cNvSpPr/>
            <p:nvPr/>
          </p:nvSpPr>
          <p:spPr>
            <a:xfrm rot="19646281">
              <a:off x="5256439" y="4252223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3230228" y="2331610"/>
            <a:ext cx="6784313" cy="4012040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65726" y="189647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Program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3800518" y="3280257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동작인식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50284" y="2695586"/>
            <a:ext cx="69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User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3800518" y="4131985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gdb</a:t>
            </a:r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파일 </a:t>
            </a:r>
            <a:endParaRPr lang="en-US" altLang="ko-KR" sz="16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입력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6" y="3103091"/>
            <a:ext cx="1656000" cy="1656000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" y="3118412"/>
            <a:ext cx="1656000" cy="1656000"/>
          </a:xfrm>
          <a:prstGeom prst="rect">
            <a:avLst/>
          </a:prstGeom>
        </p:spPr>
      </p:pic>
      <p:sp>
        <p:nvSpPr>
          <p:cNvPr id="110" name="모서리가 둥근 직사각형 109"/>
          <p:cNvSpPr/>
          <p:nvPr/>
        </p:nvSpPr>
        <p:spPr>
          <a:xfrm>
            <a:off x="5984467" y="2975828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화면출력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5962672" y="3635575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실시간 동작 확인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5971857" y="4295216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실시간 </a:t>
            </a:r>
            <a:r>
              <a:rPr lang="ko-KR" altLang="en-US" sz="1600" dirty="0" err="1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일치율확인</a:t>
            </a:r>
            <a:endParaRPr lang="ko-KR" altLang="en-US" sz="16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653427" y="2880887"/>
            <a:ext cx="1708000" cy="208436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15581" y="2776112"/>
            <a:ext cx="1708000" cy="33389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116" name="직선 화살표 연결선 115"/>
          <p:cNvCxnSpPr>
            <a:cxnSpLocks/>
          </p:cNvCxnSpPr>
          <p:nvPr/>
        </p:nvCxnSpPr>
        <p:spPr>
          <a:xfrm flipV="1">
            <a:off x="9439277" y="2173458"/>
            <a:ext cx="961291" cy="38254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cxnSpLocks/>
          </p:cNvCxnSpPr>
          <p:nvPr/>
        </p:nvCxnSpPr>
        <p:spPr>
          <a:xfrm flipH="1">
            <a:off x="9534525" y="2350655"/>
            <a:ext cx="979084" cy="3978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>
            <a:off x="2035195" y="3830600"/>
            <a:ext cx="949047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 flipV="1">
            <a:off x="2008036" y="4200232"/>
            <a:ext cx="949047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그림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24" y="1261120"/>
            <a:ext cx="1368787" cy="1368787"/>
          </a:xfrm>
          <a:prstGeom prst="rect">
            <a:avLst/>
          </a:prstGeom>
        </p:spPr>
      </p:pic>
      <p:pic>
        <p:nvPicPr>
          <p:cNvPr id="12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573" y="1423184"/>
            <a:ext cx="822193" cy="1044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BC79EA4-E29A-42FA-9BD0-2F4170049CC1}"/>
              </a:ext>
            </a:extLst>
          </p:cNvPr>
          <p:cNvCxnSpPr>
            <a:cxnSpLocks/>
          </p:cNvCxnSpPr>
          <p:nvPr/>
        </p:nvCxnSpPr>
        <p:spPr>
          <a:xfrm>
            <a:off x="3211178" y="2246210"/>
            <a:ext cx="625969" cy="4844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968371A-7310-440F-978B-E0E2D9CE15FC}"/>
              </a:ext>
            </a:extLst>
          </p:cNvPr>
          <p:cNvCxnSpPr>
            <a:cxnSpLocks/>
          </p:cNvCxnSpPr>
          <p:nvPr/>
        </p:nvCxnSpPr>
        <p:spPr>
          <a:xfrm flipH="1" flipV="1">
            <a:off x="3045248" y="2376337"/>
            <a:ext cx="569072" cy="4396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B627D1-1EAC-4021-9965-A0386815FCD3}"/>
              </a:ext>
            </a:extLst>
          </p:cNvPr>
          <p:cNvSpPr/>
          <p:nvPr/>
        </p:nvSpPr>
        <p:spPr>
          <a:xfrm>
            <a:off x="3944823" y="2748463"/>
            <a:ext cx="1156924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입력 모듈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31BF118-2B1A-4D2F-BD0B-BD5AFC349162}"/>
              </a:ext>
            </a:extLst>
          </p:cNvPr>
          <p:cNvSpPr/>
          <p:nvPr/>
        </p:nvSpPr>
        <p:spPr>
          <a:xfrm>
            <a:off x="6095999" y="2643688"/>
            <a:ext cx="1156924" cy="24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출력 모듈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2AFAED-8479-46C7-AF7F-C8DCA05FA75E}"/>
              </a:ext>
            </a:extLst>
          </p:cNvPr>
          <p:cNvGrpSpPr/>
          <p:nvPr/>
        </p:nvGrpSpPr>
        <p:grpSpPr>
          <a:xfrm>
            <a:off x="7974314" y="2697911"/>
            <a:ext cx="1708000" cy="2957965"/>
            <a:chOff x="7974314" y="2697911"/>
            <a:chExt cx="1708000" cy="2957965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7974314" y="2881589"/>
              <a:ext cx="1708000" cy="277428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917BF52-3CB7-436E-B78F-60D61D4AFF87}"/>
                </a:ext>
              </a:extLst>
            </p:cNvPr>
            <p:cNvGrpSpPr/>
            <p:nvPr/>
          </p:nvGrpSpPr>
          <p:grpSpPr>
            <a:xfrm>
              <a:off x="8054772" y="3071757"/>
              <a:ext cx="1551681" cy="2219787"/>
              <a:chOff x="8054772" y="3071757"/>
              <a:chExt cx="1551681" cy="2219787"/>
            </a:xfrm>
          </p:grpSpPr>
          <p:sp>
            <p:nvSpPr>
              <p:cNvPr id="117" name="모서리가 둥근 직사각형 116"/>
              <p:cNvSpPr/>
              <p:nvPr/>
            </p:nvSpPr>
            <p:spPr>
              <a:xfrm>
                <a:off x="8054772" y="3071757"/>
                <a:ext cx="1547085" cy="54884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데이터 저장</a:t>
                </a:r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8059368" y="3903166"/>
                <a:ext cx="1547085" cy="54884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데이터 전송</a:t>
                </a:r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>
                <a:off x="8059368" y="4742704"/>
                <a:ext cx="1547085" cy="54884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데이터 갱신</a:t>
                </a: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F338ED5-0748-46B4-AF6C-795117D268E9}"/>
                </a:ext>
              </a:extLst>
            </p:cNvPr>
            <p:cNvSpPr/>
            <p:nvPr/>
          </p:nvSpPr>
          <p:spPr>
            <a:xfrm>
              <a:off x="8291743" y="2697911"/>
              <a:ext cx="1156924" cy="245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통신 모듈</a:t>
              </a:r>
            </a:p>
          </p:txBody>
        </p:sp>
      </p:grpSp>
      <p:sp>
        <p:nvSpPr>
          <p:cNvPr id="37" name="모서리가 둥근 직사각형 111">
            <a:extLst>
              <a:ext uri="{FF2B5EF4-FFF2-40B4-BE49-F238E27FC236}">
                <a16:creationId xmlns:a16="http://schemas.microsoft.com/office/drawing/2014/main" id="{1B34E37E-26A4-4D6F-A6AD-E2FD3DC0B729}"/>
              </a:ext>
            </a:extLst>
          </p:cNvPr>
          <p:cNvSpPr/>
          <p:nvPr/>
        </p:nvSpPr>
        <p:spPr>
          <a:xfrm>
            <a:off x="5971857" y="4922113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캐릭터화면</a:t>
            </a:r>
            <a:endParaRPr lang="en-US" altLang="ko-KR" sz="16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출력</a:t>
            </a:r>
          </a:p>
        </p:txBody>
      </p:sp>
      <p:sp>
        <p:nvSpPr>
          <p:cNvPr id="39" name="모서리가 둥근 직사각형 111">
            <a:extLst>
              <a:ext uri="{FF2B5EF4-FFF2-40B4-BE49-F238E27FC236}">
                <a16:creationId xmlns:a16="http://schemas.microsoft.com/office/drawing/2014/main" id="{7A82238D-004A-4ECB-9AFB-51C53D41FC92}"/>
              </a:ext>
            </a:extLst>
          </p:cNvPr>
          <p:cNvSpPr/>
          <p:nvPr/>
        </p:nvSpPr>
        <p:spPr>
          <a:xfrm>
            <a:off x="5971857" y="5500134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달력화면 출력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F968B22-74F3-49B7-B803-BBF383D0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3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68142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675147" y="698899"/>
            <a:ext cx="928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– </a:t>
            </a:r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입력 모듈</a:t>
            </a:r>
            <a:endParaRPr lang="ko-KR" altLang="en-US" sz="4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E106E7-EEB2-4919-A650-57BCE94978C0}"/>
              </a:ext>
            </a:extLst>
          </p:cNvPr>
          <p:cNvSpPr txBox="1"/>
          <p:nvPr/>
        </p:nvSpPr>
        <p:spPr>
          <a:xfrm>
            <a:off x="1648774" y="2160385"/>
            <a:ext cx="79270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기능</a:t>
            </a:r>
            <a:endParaRPr lang="en-US" altLang="ko-KR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dk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Body tracking(</a:t>
            </a:r>
            <a:r>
              <a:rPr lang="ko-KR" altLang="en-US" dirty="0">
                <a:solidFill>
                  <a:schemeClr val="dk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신체 추적</a:t>
            </a:r>
            <a:r>
              <a:rPr lang="en-US" altLang="ko-KR" dirty="0">
                <a:solidFill>
                  <a:schemeClr val="dk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dk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Coordinate mapping(</a:t>
            </a:r>
            <a:r>
              <a:rPr lang="ko-KR" altLang="en-US" dirty="0">
                <a:solidFill>
                  <a:schemeClr val="dk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좌표 매핑</a:t>
            </a:r>
            <a:r>
              <a:rPr lang="en-US" altLang="ko-KR" dirty="0">
                <a:solidFill>
                  <a:schemeClr val="dk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다루는 정보</a:t>
            </a:r>
            <a:r>
              <a:rPr lang="en-US" altLang="ko-KR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실시간으로 </a:t>
            </a:r>
            <a:r>
              <a:rPr lang="ko-KR" altLang="en-US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키넥트에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입력되는 신체의 </a:t>
            </a:r>
            <a:r>
              <a:rPr lang="en-US" altLang="ko-KR" sz="16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Color &amp; Body </a:t>
            </a:r>
            <a:r>
              <a:rPr lang="ko-KR" altLang="en-US" sz="16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endParaRPr lang="en-US" altLang="ko-KR" sz="1600" b="1" dirty="0">
              <a:solidFill>
                <a:srgbClr val="FF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사용한 함수</a:t>
            </a:r>
            <a:endParaRPr lang="en-US" altLang="ko-KR" sz="16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public bool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IsTrackingIdValid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 -&gt;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추적되는 각 골격에 대해 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ID</a:t>
            </a:r>
            <a:r>
              <a:rPr lang="ko-KR" altLang="en-US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얻고 그 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ID</a:t>
            </a:r>
            <a:r>
              <a:rPr lang="ko-KR" altLang="en-US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추적하는 함수</a:t>
            </a:r>
            <a:endParaRPr lang="en-US" altLang="ko-KR" dirty="0">
              <a:solidFill>
                <a:srgbClr val="FF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Public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ColorFrame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AcquireFrame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-&gt;</a:t>
            </a:r>
            <a:r>
              <a:rPr lang="ko-KR" altLang="en-US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색상 프레임 참조 값을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가져오는 함수</a:t>
            </a:r>
            <a:endParaRPr lang="en-US" altLang="ko-KR" sz="1600" dirty="0">
              <a:solidFill>
                <a:srgbClr val="FF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700457-2678-4239-B585-13B1D0CD098A}"/>
              </a:ext>
            </a:extLst>
          </p:cNvPr>
          <p:cNvSpPr/>
          <p:nvPr/>
        </p:nvSpPr>
        <p:spPr>
          <a:xfrm>
            <a:off x="3321734" y="1532823"/>
            <a:ext cx="6949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u="sng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전체함수</a:t>
            </a:r>
            <a:r>
              <a:rPr lang="en-US" altLang="ko-KR" sz="2800" b="1" u="sng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: </a:t>
            </a:r>
            <a:r>
              <a:rPr lang="en-US" altLang="ko-KR" sz="2400" b="1" u="sng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OnMultiFrame</a:t>
            </a:r>
            <a:endParaRPr lang="ko-KR" altLang="en-US" sz="2800" b="1" u="sng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b="1" u="sng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68E8CE-DC1D-4F31-A83B-9C3171F49052}"/>
              </a:ext>
            </a:extLst>
          </p:cNvPr>
          <p:cNvGrpSpPr/>
          <p:nvPr/>
        </p:nvGrpSpPr>
        <p:grpSpPr>
          <a:xfrm>
            <a:off x="9183096" y="640485"/>
            <a:ext cx="1708001" cy="2412239"/>
            <a:chOff x="9240852" y="595034"/>
            <a:chExt cx="1708001" cy="24122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3D84553-F900-4654-8099-F9ED1A3DF0C7}"/>
                </a:ext>
              </a:extLst>
            </p:cNvPr>
            <p:cNvSpPr/>
            <p:nvPr/>
          </p:nvSpPr>
          <p:spPr>
            <a:xfrm>
              <a:off x="9240853" y="595034"/>
              <a:ext cx="1708000" cy="2412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E6BE23F-8855-4F95-B73E-7824B0C91C2E}"/>
                </a:ext>
              </a:extLst>
            </p:cNvPr>
            <p:cNvGrpSpPr/>
            <p:nvPr/>
          </p:nvGrpSpPr>
          <p:grpSpPr>
            <a:xfrm>
              <a:off x="9240852" y="607186"/>
              <a:ext cx="1708000" cy="2216787"/>
              <a:chOff x="3653427" y="2748463"/>
              <a:chExt cx="1708000" cy="2216787"/>
            </a:xfrm>
          </p:grpSpPr>
          <p:sp>
            <p:nvSpPr>
              <p:cNvPr id="13" name="모서리가 둥근 직사각형 103">
                <a:extLst>
                  <a:ext uri="{FF2B5EF4-FFF2-40B4-BE49-F238E27FC236}">
                    <a16:creationId xmlns:a16="http://schemas.microsoft.com/office/drawing/2014/main" id="{4DC18087-F436-401F-B288-E48F190F2ED5}"/>
                  </a:ext>
                </a:extLst>
              </p:cNvPr>
              <p:cNvSpPr/>
              <p:nvPr/>
            </p:nvSpPr>
            <p:spPr>
              <a:xfrm>
                <a:off x="3800518" y="3280257"/>
                <a:ext cx="1406441" cy="49894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동작인식</a:t>
                </a:r>
              </a:p>
            </p:txBody>
          </p:sp>
          <p:sp>
            <p:nvSpPr>
              <p:cNvPr id="14" name="모서리가 둥근 직사각형 105">
                <a:extLst>
                  <a:ext uri="{FF2B5EF4-FFF2-40B4-BE49-F238E27FC236}">
                    <a16:creationId xmlns:a16="http://schemas.microsoft.com/office/drawing/2014/main" id="{2442971C-57A1-4723-957D-9C2951B07DE1}"/>
                  </a:ext>
                </a:extLst>
              </p:cNvPr>
              <p:cNvSpPr/>
              <p:nvPr/>
            </p:nvSpPr>
            <p:spPr>
              <a:xfrm>
                <a:off x="3800518" y="4131985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gdb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파일 </a:t>
                </a:r>
                <a:endParaRPr lang="en-US" altLang="ko-KR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입력</a:t>
                </a:r>
              </a:p>
            </p:txBody>
          </p:sp>
          <p:sp>
            <p:nvSpPr>
              <p:cNvPr id="16" name="모서리가 둥근 직사각형 113">
                <a:extLst>
                  <a:ext uri="{FF2B5EF4-FFF2-40B4-BE49-F238E27FC236}">
                    <a16:creationId xmlns:a16="http://schemas.microsoft.com/office/drawing/2014/main" id="{8A3F5179-DBFC-455D-9BC8-CD8A7D99B4A6}"/>
                  </a:ext>
                </a:extLst>
              </p:cNvPr>
              <p:cNvSpPr/>
              <p:nvPr/>
            </p:nvSpPr>
            <p:spPr>
              <a:xfrm>
                <a:off x="3653427" y="2880887"/>
                <a:ext cx="1708000" cy="208436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45F9C0C-C2D6-4F21-A87E-9E943F4F1502}"/>
                  </a:ext>
                </a:extLst>
              </p:cNvPr>
              <p:cNvSpPr/>
              <p:nvPr/>
            </p:nvSpPr>
            <p:spPr>
              <a:xfrm>
                <a:off x="3944823" y="2748463"/>
                <a:ext cx="1156924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입력 모듈</a:t>
                </a:r>
              </a:p>
            </p:txBody>
          </p:sp>
        </p:grp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24AF8D9-89BF-45E9-B4D1-8FF1A6DB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51118" y="355265"/>
            <a:ext cx="11302337" cy="6147470"/>
          </a:xfrm>
          <a:prstGeom prst="roundRect">
            <a:avLst>
              <a:gd name="adj" fmla="val 5472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71896" y="759819"/>
            <a:ext cx="2477756" cy="606749"/>
            <a:chOff x="738288" y="728223"/>
            <a:chExt cx="2093516" cy="606749"/>
          </a:xfrm>
        </p:grpSpPr>
        <p:sp>
          <p:nvSpPr>
            <p:cNvPr id="14" name="TextBox 13"/>
            <p:cNvSpPr txBox="1"/>
            <p:nvPr/>
          </p:nvSpPr>
          <p:spPr>
            <a:xfrm>
              <a:off x="738288" y="780974"/>
              <a:ext cx="20935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Index</a:t>
              </a:r>
              <a:endParaRPr lang="ko-KR" altLang="en-US" sz="3000" spc="-150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31" t="45000" r="47031" b="30000"/>
            <a:stretch/>
          </p:blipFill>
          <p:spPr>
            <a:xfrm>
              <a:off x="940813" y="728223"/>
              <a:ext cx="530605" cy="60640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5A8216-6D6F-4F24-9E06-1F5005042287}"/>
              </a:ext>
            </a:extLst>
          </p:cNvPr>
          <p:cNvGrpSpPr/>
          <p:nvPr/>
        </p:nvGrpSpPr>
        <p:grpSpPr>
          <a:xfrm>
            <a:off x="2084867" y="2171067"/>
            <a:ext cx="5878376" cy="3250169"/>
            <a:chOff x="2084867" y="2171067"/>
            <a:chExt cx="5878376" cy="3250169"/>
          </a:xfrm>
        </p:grpSpPr>
        <p:sp>
          <p:nvSpPr>
            <p:cNvPr id="25" name="TextBox 24"/>
            <p:cNvSpPr txBox="1"/>
            <p:nvPr/>
          </p:nvSpPr>
          <p:spPr>
            <a:xfrm>
              <a:off x="3062616" y="3539863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56329" y="2847448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관련 연구 및 사례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72780" y="4243743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시스템 구성도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084867" y="2840283"/>
              <a:ext cx="627991" cy="534903"/>
              <a:chOff x="4678085" y="2202513"/>
              <a:chExt cx="700677" cy="596815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4678085" y="2202513"/>
                <a:ext cx="700677" cy="596815"/>
                <a:chOff x="4678085" y="2202513"/>
                <a:chExt cx="700677" cy="596815"/>
              </a:xfrm>
            </p:grpSpPr>
            <p:sp>
              <p:nvSpPr>
                <p:cNvPr id="3" name="하트 2"/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4848781" y="2285699"/>
                  <a:ext cx="3819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2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5" name="타원 4"/>
              <p:cNvSpPr/>
              <p:nvPr/>
            </p:nvSpPr>
            <p:spPr>
              <a:xfrm rot="19646281">
                <a:off x="5256441" y="2265657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099642" y="3526058"/>
              <a:ext cx="627991" cy="534903"/>
              <a:chOff x="4678085" y="3189156"/>
              <a:chExt cx="700677" cy="596815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678085" y="3189156"/>
                <a:ext cx="700677" cy="596815"/>
                <a:chOff x="4678085" y="2202513"/>
                <a:chExt cx="700677" cy="596815"/>
              </a:xfrm>
            </p:grpSpPr>
            <p:sp>
              <p:nvSpPr>
                <p:cNvPr id="38" name="하트 37"/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4848781" y="2285699"/>
                  <a:ext cx="3819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3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46" name="타원 45"/>
              <p:cNvSpPr/>
              <p:nvPr/>
            </p:nvSpPr>
            <p:spPr>
              <a:xfrm rot="19646281">
                <a:off x="5256440" y="3258940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101318" y="4198212"/>
              <a:ext cx="627991" cy="534903"/>
              <a:chOff x="4678084" y="4189970"/>
              <a:chExt cx="700677" cy="596815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4678084" y="4189970"/>
                <a:ext cx="700677" cy="596815"/>
                <a:chOff x="4678085" y="2202513"/>
                <a:chExt cx="700677" cy="596815"/>
              </a:xfrm>
            </p:grpSpPr>
            <p:sp>
              <p:nvSpPr>
                <p:cNvPr id="44" name="하트 43"/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848781" y="2285699"/>
                  <a:ext cx="3819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4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47" name="타원 46"/>
              <p:cNvSpPr/>
              <p:nvPr/>
            </p:nvSpPr>
            <p:spPr>
              <a:xfrm rot="19646281">
                <a:off x="5256439" y="4252223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7192D37-342A-4316-B542-42AF51F2AFA9}"/>
                </a:ext>
              </a:extLst>
            </p:cNvPr>
            <p:cNvSpPr txBox="1"/>
            <p:nvPr/>
          </p:nvSpPr>
          <p:spPr>
            <a:xfrm>
              <a:off x="3056330" y="2221080"/>
              <a:ext cx="21282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종합 설계 개요</a:t>
              </a: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4E8D3D8-5B88-48E7-9A6B-2E6D217F7258}"/>
                </a:ext>
              </a:extLst>
            </p:cNvPr>
            <p:cNvGrpSpPr/>
            <p:nvPr/>
          </p:nvGrpSpPr>
          <p:grpSpPr>
            <a:xfrm>
              <a:off x="2084867" y="2171067"/>
              <a:ext cx="627991" cy="534903"/>
              <a:chOff x="4678085" y="2202513"/>
              <a:chExt cx="700677" cy="596815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E087B0D6-0A7A-4BF1-8053-61E860585D0C}"/>
                  </a:ext>
                </a:extLst>
              </p:cNvPr>
              <p:cNvGrpSpPr/>
              <p:nvPr/>
            </p:nvGrpSpPr>
            <p:grpSpPr>
              <a:xfrm>
                <a:off x="4678085" y="2202513"/>
                <a:ext cx="700677" cy="596815"/>
                <a:chOff x="4678085" y="2202513"/>
                <a:chExt cx="700677" cy="596815"/>
              </a:xfrm>
            </p:grpSpPr>
            <p:sp>
              <p:nvSpPr>
                <p:cNvPr id="80" name="하트 79">
                  <a:extLst>
                    <a:ext uri="{FF2B5EF4-FFF2-40B4-BE49-F238E27FC236}">
                      <a16:creationId xmlns:a16="http://schemas.microsoft.com/office/drawing/2014/main" id="{FF3BDC6B-5ACF-487A-AA4B-4E18C869F542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26E1DA1-4694-44BA-A42D-B9C2BE00B6A6}"/>
                    </a:ext>
                  </a:extLst>
                </p:cNvPr>
                <p:cNvSpPr txBox="1"/>
                <p:nvPr/>
              </p:nvSpPr>
              <p:spPr>
                <a:xfrm>
                  <a:off x="4848781" y="2285699"/>
                  <a:ext cx="3819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1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DEF77DFE-909F-43DD-A2D0-2CF41B5AB1FC}"/>
                  </a:ext>
                </a:extLst>
              </p:cNvPr>
              <p:cNvSpPr/>
              <p:nvPr/>
            </p:nvSpPr>
            <p:spPr>
              <a:xfrm rot="19646281">
                <a:off x="5256441" y="2265657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FF9ACC5-A663-44FB-8B88-31879F505557}"/>
                </a:ext>
              </a:extLst>
            </p:cNvPr>
            <p:cNvSpPr txBox="1"/>
            <p:nvPr/>
          </p:nvSpPr>
          <p:spPr>
            <a:xfrm>
              <a:off x="3056329" y="4893024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시스템 모듈 상세 설계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8A25DEB-FCDF-40A4-A77E-03A5759E2078}"/>
                </a:ext>
              </a:extLst>
            </p:cNvPr>
            <p:cNvGrpSpPr/>
            <p:nvPr/>
          </p:nvGrpSpPr>
          <p:grpSpPr>
            <a:xfrm>
              <a:off x="2084867" y="4886333"/>
              <a:ext cx="627991" cy="534903"/>
              <a:chOff x="4678084" y="5186204"/>
              <a:chExt cx="700677" cy="596815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4980982-A113-4884-ADF9-88B81BC01B2C}"/>
                  </a:ext>
                </a:extLst>
              </p:cNvPr>
              <p:cNvGrpSpPr/>
              <p:nvPr/>
            </p:nvGrpSpPr>
            <p:grpSpPr>
              <a:xfrm>
                <a:off x="4678084" y="5186204"/>
                <a:ext cx="700677" cy="596815"/>
                <a:chOff x="4678085" y="2202513"/>
                <a:chExt cx="700677" cy="596815"/>
              </a:xfrm>
            </p:grpSpPr>
            <p:sp>
              <p:nvSpPr>
                <p:cNvPr id="59" name="하트 58">
                  <a:extLst>
                    <a:ext uri="{FF2B5EF4-FFF2-40B4-BE49-F238E27FC236}">
                      <a16:creationId xmlns:a16="http://schemas.microsoft.com/office/drawing/2014/main" id="{83797E87-0E4B-468E-9AEF-E14856F017BE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413EEE4-96AB-4CD8-9F28-EB68EA26AC34}"/>
                    </a:ext>
                  </a:extLst>
                </p:cNvPr>
                <p:cNvSpPr txBox="1"/>
                <p:nvPr/>
              </p:nvSpPr>
              <p:spPr>
                <a:xfrm>
                  <a:off x="4822405" y="2285699"/>
                  <a:ext cx="3819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5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E95C20A-16AD-433D-9C22-60649FFDC5C8}"/>
                  </a:ext>
                </a:extLst>
              </p:cNvPr>
              <p:cNvSpPr/>
              <p:nvPr/>
            </p:nvSpPr>
            <p:spPr>
              <a:xfrm rot="19646281">
                <a:off x="5256438" y="5245506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0120C0F-BB55-4014-8671-CD86FE483315}"/>
              </a:ext>
            </a:extLst>
          </p:cNvPr>
          <p:cNvGrpSpPr/>
          <p:nvPr/>
        </p:nvGrpSpPr>
        <p:grpSpPr>
          <a:xfrm>
            <a:off x="6095999" y="2171067"/>
            <a:ext cx="5878376" cy="3250170"/>
            <a:chOff x="2084867" y="2171067"/>
            <a:chExt cx="5878376" cy="32501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1FB19B2-5093-4E0C-83D0-AF3668652453}"/>
                </a:ext>
              </a:extLst>
            </p:cNvPr>
            <p:cNvSpPr txBox="1"/>
            <p:nvPr/>
          </p:nvSpPr>
          <p:spPr>
            <a:xfrm>
              <a:off x="3062616" y="3539863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업무 분담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9AD230-882F-476C-89D6-2C8710668A4F}"/>
                </a:ext>
              </a:extLst>
            </p:cNvPr>
            <p:cNvSpPr txBox="1"/>
            <p:nvPr/>
          </p:nvSpPr>
          <p:spPr>
            <a:xfrm>
              <a:off x="3056329" y="2847448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데모 환경 설계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09203E1-89D8-4398-B239-569227AEC52D}"/>
                </a:ext>
              </a:extLst>
            </p:cNvPr>
            <p:cNvSpPr txBox="1"/>
            <p:nvPr/>
          </p:nvSpPr>
          <p:spPr>
            <a:xfrm>
              <a:off x="3072780" y="4243743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종합  설계 수행 일정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57311E4-6A67-4BA3-A6F1-32B0E97C3E35}"/>
                </a:ext>
              </a:extLst>
            </p:cNvPr>
            <p:cNvGrpSpPr/>
            <p:nvPr/>
          </p:nvGrpSpPr>
          <p:grpSpPr>
            <a:xfrm>
              <a:off x="2084867" y="2840283"/>
              <a:ext cx="627991" cy="534903"/>
              <a:chOff x="4678085" y="2202513"/>
              <a:chExt cx="700677" cy="596815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9338E39-500F-471F-93D4-CA675FFC33F7}"/>
                  </a:ext>
                </a:extLst>
              </p:cNvPr>
              <p:cNvGrpSpPr/>
              <p:nvPr/>
            </p:nvGrpSpPr>
            <p:grpSpPr>
              <a:xfrm>
                <a:off x="4678085" y="2202513"/>
                <a:ext cx="700677" cy="596815"/>
                <a:chOff x="4678085" y="2202513"/>
                <a:chExt cx="700677" cy="596815"/>
              </a:xfrm>
            </p:grpSpPr>
            <p:sp>
              <p:nvSpPr>
                <p:cNvPr id="121" name="하트 120">
                  <a:extLst>
                    <a:ext uri="{FF2B5EF4-FFF2-40B4-BE49-F238E27FC236}">
                      <a16:creationId xmlns:a16="http://schemas.microsoft.com/office/drawing/2014/main" id="{25E2FA97-3EBD-43AA-A1FC-36807C7424E7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2C2C4AE5-E8F0-45AF-8D66-13D6ADABA7EE}"/>
                    </a:ext>
                  </a:extLst>
                </p:cNvPr>
                <p:cNvSpPr txBox="1"/>
                <p:nvPr/>
              </p:nvSpPr>
              <p:spPr>
                <a:xfrm>
                  <a:off x="4848782" y="2285700"/>
                  <a:ext cx="381942" cy="446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7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27933FAD-0E01-42A6-92F7-F17351A85F46}"/>
                  </a:ext>
                </a:extLst>
              </p:cNvPr>
              <p:cNvSpPr/>
              <p:nvPr/>
            </p:nvSpPr>
            <p:spPr>
              <a:xfrm rot="19646281">
                <a:off x="5256441" y="2265657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8D65BCA-0A46-48FC-AD66-CF182CF68355}"/>
                </a:ext>
              </a:extLst>
            </p:cNvPr>
            <p:cNvGrpSpPr/>
            <p:nvPr/>
          </p:nvGrpSpPr>
          <p:grpSpPr>
            <a:xfrm>
              <a:off x="2099642" y="3526058"/>
              <a:ext cx="627991" cy="534903"/>
              <a:chOff x="4678085" y="3189156"/>
              <a:chExt cx="700677" cy="596815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56B1EF7A-055A-4D16-9B65-634E9B0F7AB1}"/>
                  </a:ext>
                </a:extLst>
              </p:cNvPr>
              <p:cNvGrpSpPr/>
              <p:nvPr/>
            </p:nvGrpSpPr>
            <p:grpSpPr>
              <a:xfrm>
                <a:off x="4678085" y="3189156"/>
                <a:ext cx="700677" cy="596815"/>
                <a:chOff x="4678085" y="2202513"/>
                <a:chExt cx="700677" cy="596815"/>
              </a:xfrm>
            </p:grpSpPr>
            <p:sp>
              <p:nvSpPr>
                <p:cNvPr id="117" name="하트 116">
                  <a:extLst>
                    <a:ext uri="{FF2B5EF4-FFF2-40B4-BE49-F238E27FC236}">
                      <a16:creationId xmlns:a16="http://schemas.microsoft.com/office/drawing/2014/main" id="{605DC1AD-5BF5-4727-9D1F-79424A6EBC3A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F118788-0F5E-4531-B9A0-F6D9866A8333}"/>
                    </a:ext>
                  </a:extLst>
                </p:cNvPr>
                <p:cNvSpPr txBox="1"/>
                <p:nvPr/>
              </p:nvSpPr>
              <p:spPr>
                <a:xfrm>
                  <a:off x="4848782" y="2285700"/>
                  <a:ext cx="381942" cy="446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8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CDC803D5-F801-4E5C-A110-07241463537E}"/>
                  </a:ext>
                </a:extLst>
              </p:cNvPr>
              <p:cNvSpPr/>
              <p:nvPr/>
            </p:nvSpPr>
            <p:spPr>
              <a:xfrm rot="19646281">
                <a:off x="5256440" y="3258940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3CA335F-F91A-4C4E-9CFB-D0C3A9B21D5B}"/>
                </a:ext>
              </a:extLst>
            </p:cNvPr>
            <p:cNvGrpSpPr/>
            <p:nvPr/>
          </p:nvGrpSpPr>
          <p:grpSpPr>
            <a:xfrm>
              <a:off x="2101318" y="4198212"/>
              <a:ext cx="627991" cy="534903"/>
              <a:chOff x="4678084" y="4189970"/>
              <a:chExt cx="700677" cy="596815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7450D49E-AC07-4CA9-9EE8-B7BA9377CF2E}"/>
                  </a:ext>
                </a:extLst>
              </p:cNvPr>
              <p:cNvGrpSpPr/>
              <p:nvPr/>
            </p:nvGrpSpPr>
            <p:grpSpPr>
              <a:xfrm>
                <a:off x="4678084" y="4189970"/>
                <a:ext cx="700677" cy="596815"/>
                <a:chOff x="4678085" y="2202513"/>
                <a:chExt cx="700677" cy="596815"/>
              </a:xfrm>
            </p:grpSpPr>
            <p:sp>
              <p:nvSpPr>
                <p:cNvPr id="113" name="하트 112">
                  <a:extLst>
                    <a:ext uri="{FF2B5EF4-FFF2-40B4-BE49-F238E27FC236}">
                      <a16:creationId xmlns:a16="http://schemas.microsoft.com/office/drawing/2014/main" id="{6D7345EF-CF7D-4CFB-94BD-09CD963ABF59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0FF90FA-554B-42DB-839A-560B0505EFBC}"/>
                    </a:ext>
                  </a:extLst>
                </p:cNvPr>
                <p:cNvSpPr txBox="1"/>
                <p:nvPr/>
              </p:nvSpPr>
              <p:spPr>
                <a:xfrm>
                  <a:off x="4848782" y="2285700"/>
                  <a:ext cx="381942" cy="446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9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45564C20-8A85-40B5-9F0A-D3E5DCA1F3B9}"/>
                  </a:ext>
                </a:extLst>
              </p:cNvPr>
              <p:cNvSpPr/>
              <p:nvPr/>
            </p:nvSpPr>
            <p:spPr>
              <a:xfrm rot="19646281">
                <a:off x="5256439" y="4252223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3A6943-FEA5-46CB-B2BB-5933C2986949}"/>
                </a:ext>
              </a:extLst>
            </p:cNvPr>
            <p:cNvSpPr txBox="1"/>
            <p:nvPr/>
          </p:nvSpPr>
          <p:spPr>
            <a:xfrm>
              <a:off x="3056330" y="2221080"/>
              <a:ext cx="2696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개발 환경 및 개발 방법 </a:t>
              </a: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2D3F7E2-76D9-4C56-87BE-30378750968B}"/>
                </a:ext>
              </a:extLst>
            </p:cNvPr>
            <p:cNvGrpSpPr/>
            <p:nvPr/>
          </p:nvGrpSpPr>
          <p:grpSpPr>
            <a:xfrm>
              <a:off x="2084867" y="2171067"/>
              <a:ext cx="627991" cy="534903"/>
              <a:chOff x="4678085" y="2202513"/>
              <a:chExt cx="700677" cy="596815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68FF2CF-C263-48DA-8823-F25AF9482786}"/>
                  </a:ext>
                </a:extLst>
              </p:cNvPr>
              <p:cNvGrpSpPr/>
              <p:nvPr/>
            </p:nvGrpSpPr>
            <p:grpSpPr>
              <a:xfrm>
                <a:off x="4678085" y="2202513"/>
                <a:ext cx="700677" cy="596815"/>
                <a:chOff x="4678085" y="2202513"/>
                <a:chExt cx="700677" cy="596815"/>
              </a:xfrm>
            </p:grpSpPr>
            <p:sp>
              <p:nvSpPr>
                <p:cNvPr id="109" name="하트 108">
                  <a:extLst>
                    <a:ext uri="{FF2B5EF4-FFF2-40B4-BE49-F238E27FC236}">
                      <a16:creationId xmlns:a16="http://schemas.microsoft.com/office/drawing/2014/main" id="{4A5A43A2-17FD-4B41-A0EB-EFFD235EB1BD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83714E9-5AAC-46E9-8DA5-7CB4CE3A88BD}"/>
                    </a:ext>
                  </a:extLst>
                </p:cNvPr>
                <p:cNvSpPr txBox="1"/>
                <p:nvPr/>
              </p:nvSpPr>
              <p:spPr>
                <a:xfrm>
                  <a:off x="4848782" y="2285700"/>
                  <a:ext cx="381942" cy="446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6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66ECACC5-9D26-465F-B67B-FB5ABBE33FBA}"/>
                  </a:ext>
                </a:extLst>
              </p:cNvPr>
              <p:cNvSpPr/>
              <p:nvPr/>
            </p:nvSpPr>
            <p:spPr>
              <a:xfrm rot="19646281">
                <a:off x="5256441" y="2265657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27B1A04-5E90-40D8-8A3D-D5BB3C83D1BB}"/>
                </a:ext>
              </a:extLst>
            </p:cNvPr>
            <p:cNvSpPr txBox="1"/>
            <p:nvPr/>
          </p:nvSpPr>
          <p:spPr>
            <a:xfrm>
              <a:off x="3056329" y="4893024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필요기술 및 참고 문헌</a:t>
              </a: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5E68460-ECB8-49AD-B8E4-B4A0978FD978}"/>
                </a:ext>
              </a:extLst>
            </p:cNvPr>
            <p:cNvGrpSpPr/>
            <p:nvPr/>
          </p:nvGrpSpPr>
          <p:grpSpPr>
            <a:xfrm>
              <a:off x="2084867" y="4886334"/>
              <a:ext cx="627991" cy="534903"/>
              <a:chOff x="4678084" y="5186204"/>
              <a:chExt cx="700677" cy="59681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E8944D8-7507-430F-8872-0EA620D2B0FC}"/>
                  </a:ext>
                </a:extLst>
              </p:cNvPr>
              <p:cNvGrpSpPr/>
              <p:nvPr/>
            </p:nvGrpSpPr>
            <p:grpSpPr>
              <a:xfrm>
                <a:off x="4678084" y="5186204"/>
                <a:ext cx="700677" cy="596815"/>
                <a:chOff x="4678085" y="2202513"/>
                <a:chExt cx="700677" cy="596815"/>
              </a:xfrm>
            </p:grpSpPr>
            <p:sp>
              <p:nvSpPr>
                <p:cNvPr id="105" name="하트 104">
                  <a:extLst>
                    <a:ext uri="{FF2B5EF4-FFF2-40B4-BE49-F238E27FC236}">
                      <a16:creationId xmlns:a16="http://schemas.microsoft.com/office/drawing/2014/main" id="{A2052601-33A6-4D17-BFA4-E16910394A18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44D5034-6E5B-462B-BB18-716ABE35E5A8}"/>
                    </a:ext>
                  </a:extLst>
                </p:cNvPr>
                <p:cNvSpPr txBox="1"/>
                <p:nvPr/>
              </p:nvSpPr>
              <p:spPr>
                <a:xfrm>
                  <a:off x="4822405" y="2285700"/>
                  <a:ext cx="556357" cy="446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10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9E7AFB9B-DD11-4D3A-A650-3139AF7FCE4C}"/>
                  </a:ext>
                </a:extLst>
              </p:cNvPr>
              <p:cNvSpPr/>
              <p:nvPr/>
            </p:nvSpPr>
            <p:spPr>
              <a:xfrm rot="19646281">
                <a:off x="5256438" y="5245506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4EAC6B1B-6295-4FC8-A5EC-11288EF8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68142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675147" y="698899"/>
            <a:ext cx="928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– </a:t>
            </a:r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입력 모듈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E106E7-EEB2-4919-A650-57BCE94978C0}"/>
              </a:ext>
            </a:extLst>
          </p:cNvPr>
          <p:cNvSpPr txBox="1"/>
          <p:nvPr/>
        </p:nvSpPr>
        <p:spPr>
          <a:xfrm>
            <a:off x="1648774" y="2160385"/>
            <a:ext cx="564795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Kinect studio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사용하여 스트레칭 녹화 </a:t>
            </a:r>
            <a:endParaRPr lang="en-US" altLang="ko-KR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Skeleton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Traking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관절인식하여 관절의 정보 저장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Visual Gesture Builder(VGB)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사용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-&gt; .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gdb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파일 생성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기능</a:t>
            </a:r>
            <a:endParaRPr lang="en-US" altLang="ko-KR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저장된 </a:t>
            </a:r>
            <a:r>
              <a:rPr lang="en-US" altLang="ko-KR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gdb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파일을 가져온다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버퍼에 저장한다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다루는 정보</a:t>
            </a:r>
            <a:r>
              <a:rPr lang="en-US" altLang="ko-KR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녹화된 동작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(.</a:t>
            </a:r>
            <a:r>
              <a:rPr lang="en-US" altLang="ko-KR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gdb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파일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9A3B7-FC40-4B03-88BC-93C530FD6121}"/>
              </a:ext>
            </a:extLst>
          </p:cNvPr>
          <p:cNvSpPr txBox="1"/>
          <p:nvPr/>
        </p:nvSpPr>
        <p:spPr>
          <a:xfrm>
            <a:off x="5323379" y="3859478"/>
            <a:ext cx="593033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사용한 함수</a:t>
            </a:r>
            <a:endParaRPr lang="en-US" altLang="ko-KR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public sealed class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VisualGestureBuilderDatabase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: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IVisualGestureBuilderDatabase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Idisposable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-&gt;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gdb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파일이 저장된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path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가져와 </a:t>
            </a:r>
            <a:r>
              <a:rPr lang="ko-KR" altLang="en-US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버퍼에 저장 후 가져오기</a:t>
            </a:r>
            <a:endParaRPr lang="en-US" altLang="ko-KR" dirty="0">
              <a:solidFill>
                <a:srgbClr val="FF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700457-2678-4239-B585-13B1D0CD098A}"/>
              </a:ext>
            </a:extLst>
          </p:cNvPr>
          <p:cNvSpPr/>
          <p:nvPr/>
        </p:nvSpPr>
        <p:spPr>
          <a:xfrm>
            <a:off x="2079527" y="1559105"/>
            <a:ext cx="6949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전체함수</a:t>
            </a:r>
            <a:r>
              <a:rPr lang="en-US" altLang="ko-KR" sz="2800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en-US" altLang="ko-KR" sz="2800" u="sng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VisualGestureBuilderDatabase</a:t>
            </a:r>
            <a:endParaRPr lang="ko-KR" altLang="en-US" sz="2800" u="sng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endParaRPr lang="en-US" altLang="ko-KR" sz="2800" b="1" u="sng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0C7C6B-3A89-499C-8B16-C93568B4C8E6}"/>
              </a:ext>
            </a:extLst>
          </p:cNvPr>
          <p:cNvGrpSpPr/>
          <p:nvPr/>
        </p:nvGrpSpPr>
        <p:grpSpPr>
          <a:xfrm>
            <a:off x="9183096" y="640485"/>
            <a:ext cx="1708001" cy="2412239"/>
            <a:chOff x="9240852" y="595034"/>
            <a:chExt cx="1708001" cy="24122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337558D-F84F-4978-9B58-15175B8DEAD5}"/>
                </a:ext>
              </a:extLst>
            </p:cNvPr>
            <p:cNvSpPr/>
            <p:nvPr/>
          </p:nvSpPr>
          <p:spPr>
            <a:xfrm>
              <a:off x="9240853" y="595034"/>
              <a:ext cx="1708000" cy="2412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C1035B4-2EF3-4DCA-B10D-CC3A33102B66}"/>
                </a:ext>
              </a:extLst>
            </p:cNvPr>
            <p:cNvGrpSpPr/>
            <p:nvPr/>
          </p:nvGrpSpPr>
          <p:grpSpPr>
            <a:xfrm>
              <a:off x="9240852" y="607186"/>
              <a:ext cx="1708000" cy="2216787"/>
              <a:chOff x="3653427" y="2748463"/>
              <a:chExt cx="1708000" cy="2216787"/>
            </a:xfrm>
          </p:grpSpPr>
          <p:sp>
            <p:nvSpPr>
              <p:cNvPr id="18" name="모서리가 둥근 직사각형 103">
                <a:extLst>
                  <a:ext uri="{FF2B5EF4-FFF2-40B4-BE49-F238E27FC236}">
                    <a16:creationId xmlns:a16="http://schemas.microsoft.com/office/drawing/2014/main" id="{BAF62780-C394-43DA-AE7F-8BBEE5D28847}"/>
                  </a:ext>
                </a:extLst>
              </p:cNvPr>
              <p:cNvSpPr/>
              <p:nvPr/>
            </p:nvSpPr>
            <p:spPr>
              <a:xfrm>
                <a:off x="3800518" y="3280257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동작인식</a:t>
                </a:r>
              </a:p>
            </p:txBody>
          </p:sp>
          <p:sp>
            <p:nvSpPr>
              <p:cNvPr id="19" name="모서리가 둥근 직사각형 105">
                <a:extLst>
                  <a:ext uri="{FF2B5EF4-FFF2-40B4-BE49-F238E27FC236}">
                    <a16:creationId xmlns:a16="http://schemas.microsoft.com/office/drawing/2014/main" id="{D1CA1BB5-6B0C-4817-94A7-97C0EFE5B8E9}"/>
                  </a:ext>
                </a:extLst>
              </p:cNvPr>
              <p:cNvSpPr/>
              <p:nvPr/>
            </p:nvSpPr>
            <p:spPr>
              <a:xfrm>
                <a:off x="3800518" y="4131985"/>
                <a:ext cx="1406441" cy="49894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gdb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파일 </a:t>
                </a:r>
                <a:endParaRPr lang="en-US" altLang="ko-KR" sz="1600" b="1" dirty="0">
                  <a:solidFill>
                    <a:srgbClr val="FF0000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algn="ctr"/>
                <a:r>
                  <a:rPr lang="ko-KR" altLang="en-US" sz="1600" b="1" dirty="0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입력</a:t>
                </a:r>
              </a:p>
            </p:txBody>
          </p:sp>
          <p:sp>
            <p:nvSpPr>
              <p:cNvPr id="20" name="모서리가 둥근 직사각형 113">
                <a:extLst>
                  <a:ext uri="{FF2B5EF4-FFF2-40B4-BE49-F238E27FC236}">
                    <a16:creationId xmlns:a16="http://schemas.microsoft.com/office/drawing/2014/main" id="{D8DFBDB9-4466-43FA-867E-0EC6318DC926}"/>
                  </a:ext>
                </a:extLst>
              </p:cNvPr>
              <p:cNvSpPr/>
              <p:nvPr/>
            </p:nvSpPr>
            <p:spPr>
              <a:xfrm>
                <a:off x="3653427" y="2880887"/>
                <a:ext cx="1708000" cy="208436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54F105B-1B1E-44B0-AAB6-1627F6A46D7F}"/>
                  </a:ext>
                </a:extLst>
              </p:cNvPr>
              <p:cNvSpPr/>
              <p:nvPr/>
            </p:nvSpPr>
            <p:spPr>
              <a:xfrm>
                <a:off x="3944823" y="2748463"/>
                <a:ext cx="1156924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입력 모듈</a:t>
                </a:r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1DDF14-307E-40C2-9F7F-7B2E8B63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68142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675147" y="708424"/>
            <a:ext cx="928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– </a:t>
            </a:r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출력 모듈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700457-2678-4239-B585-13B1D0CD098A}"/>
              </a:ext>
            </a:extLst>
          </p:cNvPr>
          <p:cNvSpPr/>
          <p:nvPr/>
        </p:nvSpPr>
        <p:spPr>
          <a:xfrm>
            <a:off x="2621448" y="1513433"/>
            <a:ext cx="6949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전체 화면 출력</a:t>
            </a:r>
            <a:endParaRPr lang="en-US" altLang="ko-KR" sz="2800" b="1" u="sng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5B5898-AFAA-4C69-9F9E-47B1B6034136}"/>
              </a:ext>
            </a:extLst>
          </p:cNvPr>
          <p:cNvGrpSpPr/>
          <p:nvPr/>
        </p:nvGrpSpPr>
        <p:grpSpPr>
          <a:xfrm>
            <a:off x="1559036" y="2393343"/>
            <a:ext cx="1772878" cy="3500780"/>
            <a:chOff x="9081017" y="507510"/>
            <a:chExt cx="1772878" cy="350078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2790784-6376-4148-82C9-843A44FD63EC}"/>
                </a:ext>
              </a:extLst>
            </p:cNvPr>
            <p:cNvSpPr/>
            <p:nvPr/>
          </p:nvSpPr>
          <p:spPr>
            <a:xfrm>
              <a:off x="9081017" y="507510"/>
              <a:ext cx="1756688" cy="3486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051436-A02C-4A15-9AC4-D239E2F2A441}"/>
                </a:ext>
              </a:extLst>
            </p:cNvPr>
            <p:cNvGrpSpPr/>
            <p:nvPr/>
          </p:nvGrpSpPr>
          <p:grpSpPr>
            <a:xfrm>
              <a:off x="9145895" y="536928"/>
              <a:ext cx="1708000" cy="3471362"/>
              <a:chOff x="5815581" y="2643688"/>
              <a:chExt cx="1708000" cy="3471362"/>
            </a:xfrm>
          </p:grpSpPr>
          <p:sp>
            <p:nvSpPr>
              <p:cNvPr id="54" name="모서리가 둥근 직사각형 109">
                <a:extLst>
                  <a:ext uri="{FF2B5EF4-FFF2-40B4-BE49-F238E27FC236}">
                    <a16:creationId xmlns:a16="http://schemas.microsoft.com/office/drawing/2014/main" id="{3B6D4BDD-6614-4F0B-9136-9BD64B2CB5C2}"/>
                  </a:ext>
                </a:extLst>
              </p:cNvPr>
              <p:cNvSpPr/>
              <p:nvPr/>
            </p:nvSpPr>
            <p:spPr>
              <a:xfrm>
                <a:off x="5984467" y="2975828"/>
                <a:ext cx="1406441" cy="49894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화면출력</a:t>
                </a:r>
              </a:p>
            </p:txBody>
          </p:sp>
          <p:sp>
            <p:nvSpPr>
              <p:cNvPr id="55" name="모서리가 둥근 직사각형 110">
                <a:extLst>
                  <a:ext uri="{FF2B5EF4-FFF2-40B4-BE49-F238E27FC236}">
                    <a16:creationId xmlns:a16="http://schemas.microsoft.com/office/drawing/2014/main" id="{40F7D760-A002-4ACD-98D1-0F3C4BEF2989}"/>
                  </a:ext>
                </a:extLst>
              </p:cNvPr>
              <p:cNvSpPr/>
              <p:nvPr/>
            </p:nvSpPr>
            <p:spPr>
              <a:xfrm>
                <a:off x="5962672" y="3635575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실시간 동작 확인</a:t>
                </a:r>
              </a:p>
            </p:txBody>
          </p:sp>
          <p:sp>
            <p:nvSpPr>
              <p:cNvPr id="56" name="모서리가 둥근 직사각형 111">
                <a:extLst>
                  <a:ext uri="{FF2B5EF4-FFF2-40B4-BE49-F238E27FC236}">
                    <a16:creationId xmlns:a16="http://schemas.microsoft.com/office/drawing/2014/main" id="{0F27F27B-D03F-4799-8402-2BAEF644DE85}"/>
                  </a:ext>
                </a:extLst>
              </p:cNvPr>
              <p:cNvSpPr/>
              <p:nvPr/>
            </p:nvSpPr>
            <p:spPr>
              <a:xfrm>
                <a:off x="5971857" y="4295216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실시간 </a:t>
                </a:r>
                <a:r>
                  <a:rPr lang="ko-KR" altLang="en-US" sz="1600" dirty="0" err="1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일치율확인</a:t>
                </a:r>
                <a:endParaRPr lang="ko-KR" altLang="en-US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57" name="모서리가 둥근 직사각형 114">
                <a:extLst>
                  <a:ext uri="{FF2B5EF4-FFF2-40B4-BE49-F238E27FC236}">
                    <a16:creationId xmlns:a16="http://schemas.microsoft.com/office/drawing/2014/main" id="{451B1C1A-E717-4A7D-AFCB-9B89C853F70B}"/>
                  </a:ext>
                </a:extLst>
              </p:cNvPr>
              <p:cNvSpPr/>
              <p:nvPr/>
            </p:nvSpPr>
            <p:spPr>
              <a:xfrm>
                <a:off x="5815581" y="2776112"/>
                <a:ext cx="1708000" cy="333893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0536E90-047C-4C6A-AB37-84E7158A1BD3}"/>
                  </a:ext>
                </a:extLst>
              </p:cNvPr>
              <p:cNvSpPr/>
              <p:nvPr/>
            </p:nvSpPr>
            <p:spPr>
              <a:xfrm>
                <a:off x="6095999" y="2643688"/>
                <a:ext cx="1156924" cy="2454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출력 모듈</a:t>
                </a:r>
              </a:p>
            </p:txBody>
          </p:sp>
          <p:sp>
            <p:nvSpPr>
              <p:cNvPr id="59" name="모서리가 둥근 직사각형 111">
                <a:extLst>
                  <a:ext uri="{FF2B5EF4-FFF2-40B4-BE49-F238E27FC236}">
                    <a16:creationId xmlns:a16="http://schemas.microsoft.com/office/drawing/2014/main" id="{5008F28E-641F-46A6-9D70-79BB7B77D7A1}"/>
                  </a:ext>
                </a:extLst>
              </p:cNvPr>
              <p:cNvSpPr/>
              <p:nvPr/>
            </p:nvSpPr>
            <p:spPr>
              <a:xfrm>
                <a:off x="5971857" y="4922113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캐릭터화면</a:t>
                </a:r>
                <a:endParaRPr lang="en-US" altLang="ko-KR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출력</a:t>
                </a:r>
              </a:p>
            </p:txBody>
          </p:sp>
          <p:sp>
            <p:nvSpPr>
              <p:cNvPr id="60" name="모서리가 둥근 직사각형 111">
                <a:extLst>
                  <a:ext uri="{FF2B5EF4-FFF2-40B4-BE49-F238E27FC236}">
                    <a16:creationId xmlns:a16="http://schemas.microsoft.com/office/drawing/2014/main" id="{450D26E6-6129-4383-B7D6-9A5C7667695D}"/>
                  </a:ext>
                </a:extLst>
              </p:cNvPr>
              <p:cNvSpPr/>
              <p:nvPr/>
            </p:nvSpPr>
            <p:spPr>
              <a:xfrm>
                <a:off x="5971857" y="5500134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달력화면 출력</a:t>
                </a: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6248FEB-D5D6-4177-8E8D-89B1C5D35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10" y="2036653"/>
            <a:ext cx="6193911" cy="410082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2C5712D-5F03-411C-84E6-29D20DB9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29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68142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675147" y="708424"/>
            <a:ext cx="928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– </a:t>
            </a:r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출력 모듈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700457-2678-4239-B585-13B1D0CD098A}"/>
              </a:ext>
            </a:extLst>
          </p:cNvPr>
          <p:cNvSpPr/>
          <p:nvPr/>
        </p:nvSpPr>
        <p:spPr>
          <a:xfrm>
            <a:off x="3321734" y="1532823"/>
            <a:ext cx="6949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전체함수</a:t>
            </a:r>
            <a:r>
              <a:rPr lang="en-US" altLang="ko-KR" sz="2800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:  </a:t>
            </a:r>
            <a:r>
              <a:rPr lang="en-US" altLang="ko-KR" sz="2800" b="1" u="sng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WritableBitmap</a:t>
            </a:r>
            <a:endParaRPr lang="en-US" altLang="ko-KR" sz="2800" b="1" u="sng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56180-B52E-4739-9B98-BA09B3AF2793}"/>
              </a:ext>
            </a:extLst>
          </p:cNvPr>
          <p:cNvSpPr txBox="1"/>
          <p:nvPr/>
        </p:nvSpPr>
        <p:spPr>
          <a:xfrm>
            <a:off x="1648774" y="2190270"/>
            <a:ext cx="92735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기능</a:t>
            </a:r>
            <a:endParaRPr lang="en-US" altLang="ko-KR" sz="16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실시간으로 </a:t>
            </a:r>
            <a:r>
              <a:rPr lang="en-US" altLang="ko-KR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kinect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통해 받은 동작 출력 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6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다루는 정보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동작화면의 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Bitmap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사용한 함수</a:t>
            </a:r>
            <a:endParaRPr lang="en-US" altLang="ko-KR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public sealed class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WriteableBitmap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: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BitmapSource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IWriteableBitmap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-&gt;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kinect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통해 동작의 </a:t>
            </a:r>
            <a:r>
              <a:rPr lang="ko-KR" altLang="en-US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비트맵을 그려 픽셀을 기록 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버퍼에 저장 후 그리기</a:t>
            </a:r>
            <a:endParaRPr lang="en-US" altLang="ko-KR" dirty="0">
              <a:solidFill>
                <a:srgbClr val="FF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F37709-EC36-4F75-9479-F8BA163DB2D8}"/>
              </a:ext>
            </a:extLst>
          </p:cNvPr>
          <p:cNvSpPr/>
          <p:nvPr/>
        </p:nvSpPr>
        <p:spPr>
          <a:xfrm>
            <a:off x="9128642" y="684190"/>
            <a:ext cx="1739435" cy="3468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5D05C0-B6F6-470F-9E3B-9E497F84FBAF}"/>
              </a:ext>
            </a:extLst>
          </p:cNvPr>
          <p:cNvGrpSpPr/>
          <p:nvPr/>
        </p:nvGrpSpPr>
        <p:grpSpPr>
          <a:xfrm>
            <a:off x="9128642" y="522219"/>
            <a:ext cx="1708000" cy="3471362"/>
            <a:chOff x="5815581" y="2643688"/>
            <a:chExt cx="1708000" cy="3471362"/>
          </a:xfrm>
        </p:grpSpPr>
        <p:sp>
          <p:nvSpPr>
            <p:cNvPr id="44" name="모서리가 둥근 직사각형 109">
              <a:extLst>
                <a:ext uri="{FF2B5EF4-FFF2-40B4-BE49-F238E27FC236}">
                  <a16:creationId xmlns:a16="http://schemas.microsoft.com/office/drawing/2014/main" id="{B0CCB688-B7DA-4D08-A4E0-963F80EB2502}"/>
                </a:ext>
              </a:extLst>
            </p:cNvPr>
            <p:cNvSpPr/>
            <p:nvPr/>
          </p:nvSpPr>
          <p:spPr>
            <a:xfrm>
              <a:off x="5984467" y="2975828"/>
              <a:ext cx="1406441" cy="4989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화면출력</a:t>
              </a:r>
            </a:p>
          </p:txBody>
        </p:sp>
        <p:sp>
          <p:nvSpPr>
            <p:cNvPr id="45" name="모서리가 둥근 직사각형 110">
              <a:extLst>
                <a:ext uri="{FF2B5EF4-FFF2-40B4-BE49-F238E27FC236}">
                  <a16:creationId xmlns:a16="http://schemas.microsoft.com/office/drawing/2014/main" id="{61B76547-E016-48BA-B497-2A63F31073FF}"/>
                </a:ext>
              </a:extLst>
            </p:cNvPr>
            <p:cNvSpPr/>
            <p:nvPr/>
          </p:nvSpPr>
          <p:spPr>
            <a:xfrm>
              <a:off x="5962672" y="3635575"/>
              <a:ext cx="1406441" cy="4989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실시간 동작 확인</a:t>
              </a:r>
            </a:p>
          </p:txBody>
        </p:sp>
        <p:sp>
          <p:nvSpPr>
            <p:cNvPr id="46" name="모서리가 둥근 직사각형 111">
              <a:extLst>
                <a:ext uri="{FF2B5EF4-FFF2-40B4-BE49-F238E27FC236}">
                  <a16:creationId xmlns:a16="http://schemas.microsoft.com/office/drawing/2014/main" id="{9B393A22-4B76-4F0F-8DEE-ABBC56FDAD3A}"/>
                </a:ext>
              </a:extLst>
            </p:cNvPr>
            <p:cNvSpPr/>
            <p:nvPr/>
          </p:nvSpPr>
          <p:spPr>
            <a:xfrm>
              <a:off x="5971857" y="4295216"/>
              <a:ext cx="1406441" cy="4989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실시간 </a:t>
              </a:r>
              <a:r>
                <a:rPr lang="ko-KR" altLang="en-US" sz="1600" dirty="0" err="1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일치율확인</a:t>
              </a:r>
              <a:endPara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47" name="모서리가 둥근 직사각형 114">
              <a:extLst>
                <a:ext uri="{FF2B5EF4-FFF2-40B4-BE49-F238E27FC236}">
                  <a16:creationId xmlns:a16="http://schemas.microsoft.com/office/drawing/2014/main" id="{DF138673-AC51-47A6-B58F-2E4663942B5F}"/>
                </a:ext>
              </a:extLst>
            </p:cNvPr>
            <p:cNvSpPr/>
            <p:nvPr/>
          </p:nvSpPr>
          <p:spPr>
            <a:xfrm>
              <a:off x="5815581" y="2776112"/>
              <a:ext cx="1708000" cy="333893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8FD2D7-6CD5-4B10-BE42-8B65762D9C0B}"/>
                </a:ext>
              </a:extLst>
            </p:cNvPr>
            <p:cNvSpPr/>
            <p:nvPr/>
          </p:nvSpPr>
          <p:spPr>
            <a:xfrm>
              <a:off x="6095999" y="2643688"/>
              <a:ext cx="1156924" cy="245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출력 모듈</a:t>
              </a:r>
            </a:p>
          </p:txBody>
        </p:sp>
        <p:sp>
          <p:nvSpPr>
            <p:cNvPr id="50" name="모서리가 둥근 직사각형 111">
              <a:extLst>
                <a:ext uri="{FF2B5EF4-FFF2-40B4-BE49-F238E27FC236}">
                  <a16:creationId xmlns:a16="http://schemas.microsoft.com/office/drawing/2014/main" id="{BC15B455-007C-418D-9958-00AB1CE27984}"/>
                </a:ext>
              </a:extLst>
            </p:cNvPr>
            <p:cNvSpPr/>
            <p:nvPr/>
          </p:nvSpPr>
          <p:spPr>
            <a:xfrm>
              <a:off x="5971857" y="4922113"/>
              <a:ext cx="1406441" cy="4989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캐릭터화면</a:t>
              </a:r>
              <a:endParaRPr lang="en-US" altLang="ko-KR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출력</a:t>
              </a:r>
            </a:p>
          </p:txBody>
        </p:sp>
        <p:sp>
          <p:nvSpPr>
            <p:cNvPr id="51" name="모서리가 둥근 직사각형 111">
              <a:extLst>
                <a:ext uri="{FF2B5EF4-FFF2-40B4-BE49-F238E27FC236}">
                  <a16:creationId xmlns:a16="http://schemas.microsoft.com/office/drawing/2014/main" id="{E104C573-CA03-4FA2-84EA-0B4C8E56BF50}"/>
                </a:ext>
              </a:extLst>
            </p:cNvPr>
            <p:cNvSpPr/>
            <p:nvPr/>
          </p:nvSpPr>
          <p:spPr>
            <a:xfrm>
              <a:off x="5971857" y="5500134"/>
              <a:ext cx="1406441" cy="4989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달력화면 출력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5B5898-AFAA-4C69-9F9E-47B1B6034136}"/>
              </a:ext>
            </a:extLst>
          </p:cNvPr>
          <p:cNvGrpSpPr/>
          <p:nvPr/>
        </p:nvGrpSpPr>
        <p:grpSpPr>
          <a:xfrm>
            <a:off x="9119117" y="536085"/>
            <a:ext cx="1772878" cy="3500780"/>
            <a:chOff x="9081017" y="507510"/>
            <a:chExt cx="1772878" cy="350078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2790784-6376-4148-82C9-843A44FD63EC}"/>
                </a:ext>
              </a:extLst>
            </p:cNvPr>
            <p:cNvSpPr/>
            <p:nvPr/>
          </p:nvSpPr>
          <p:spPr>
            <a:xfrm>
              <a:off x="9081017" y="507510"/>
              <a:ext cx="1756688" cy="3486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051436-A02C-4A15-9AC4-D239E2F2A441}"/>
                </a:ext>
              </a:extLst>
            </p:cNvPr>
            <p:cNvGrpSpPr/>
            <p:nvPr/>
          </p:nvGrpSpPr>
          <p:grpSpPr>
            <a:xfrm>
              <a:off x="9145895" y="536928"/>
              <a:ext cx="1708000" cy="3471362"/>
              <a:chOff x="5815581" y="2643688"/>
              <a:chExt cx="1708000" cy="3471362"/>
            </a:xfrm>
          </p:grpSpPr>
          <p:sp>
            <p:nvSpPr>
              <p:cNvPr id="54" name="모서리가 둥근 직사각형 109">
                <a:extLst>
                  <a:ext uri="{FF2B5EF4-FFF2-40B4-BE49-F238E27FC236}">
                    <a16:creationId xmlns:a16="http://schemas.microsoft.com/office/drawing/2014/main" id="{3B6D4BDD-6614-4F0B-9136-9BD64B2CB5C2}"/>
                  </a:ext>
                </a:extLst>
              </p:cNvPr>
              <p:cNvSpPr/>
              <p:nvPr/>
            </p:nvSpPr>
            <p:spPr>
              <a:xfrm>
                <a:off x="5984467" y="2975828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화면출력</a:t>
                </a:r>
              </a:p>
            </p:txBody>
          </p:sp>
          <p:sp>
            <p:nvSpPr>
              <p:cNvPr id="55" name="모서리가 둥근 직사각형 110">
                <a:extLst>
                  <a:ext uri="{FF2B5EF4-FFF2-40B4-BE49-F238E27FC236}">
                    <a16:creationId xmlns:a16="http://schemas.microsoft.com/office/drawing/2014/main" id="{40F7D760-A002-4ACD-98D1-0F3C4BEF2989}"/>
                  </a:ext>
                </a:extLst>
              </p:cNvPr>
              <p:cNvSpPr/>
              <p:nvPr/>
            </p:nvSpPr>
            <p:spPr>
              <a:xfrm>
                <a:off x="5962672" y="3635575"/>
                <a:ext cx="1406441" cy="49894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실시간 동작 확인</a:t>
                </a:r>
              </a:p>
            </p:txBody>
          </p:sp>
          <p:sp>
            <p:nvSpPr>
              <p:cNvPr id="56" name="모서리가 둥근 직사각형 111">
                <a:extLst>
                  <a:ext uri="{FF2B5EF4-FFF2-40B4-BE49-F238E27FC236}">
                    <a16:creationId xmlns:a16="http://schemas.microsoft.com/office/drawing/2014/main" id="{0F27F27B-D03F-4799-8402-2BAEF644DE85}"/>
                  </a:ext>
                </a:extLst>
              </p:cNvPr>
              <p:cNvSpPr/>
              <p:nvPr/>
            </p:nvSpPr>
            <p:spPr>
              <a:xfrm>
                <a:off x="5971857" y="4295216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실시간 </a:t>
                </a:r>
                <a:r>
                  <a:rPr lang="ko-KR" altLang="en-US" sz="1600" dirty="0" err="1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일치율확인</a:t>
                </a:r>
                <a:endParaRPr lang="ko-KR" altLang="en-US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57" name="모서리가 둥근 직사각형 114">
                <a:extLst>
                  <a:ext uri="{FF2B5EF4-FFF2-40B4-BE49-F238E27FC236}">
                    <a16:creationId xmlns:a16="http://schemas.microsoft.com/office/drawing/2014/main" id="{451B1C1A-E717-4A7D-AFCB-9B89C853F70B}"/>
                  </a:ext>
                </a:extLst>
              </p:cNvPr>
              <p:cNvSpPr/>
              <p:nvPr/>
            </p:nvSpPr>
            <p:spPr>
              <a:xfrm>
                <a:off x="5815581" y="2776112"/>
                <a:ext cx="1708000" cy="333893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0536E90-047C-4C6A-AB37-84E7158A1BD3}"/>
                  </a:ext>
                </a:extLst>
              </p:cNvPr>
              <p:cNvSpPr/>
              <p:nvPr/>
            </p:nvSpPr>
            <p:spPr>
              <a:xfrm>
                <a:off x="6095999" y="2643688"/>
                <a:ext cx="1156924" cy="2454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출력 모듈</a:t>
                </a:r>
              </a:p>
            </p:txBody>
          </p:sp>
          <p:sp>
            <p:nvSpPr>
              <p:cNvPr id="59" name="모서리가 둥근 직사각형 111">
                <a:extLst>
                  <a:ext uri="{FF2B5EF4-FFF2-40B4-BE49-F238E27FC236}">
                    <a16:creationId xmlns:a16="http://schemas.microsoft.com/office/drawing/2014/main" id="{5008F28E-641F-46A6-9D70-79BB7B77D7A1}"/>
                  </a:ext>
                </a:extLst>
              </p:cNvPr>
              <p:cNvSpPr/>
              <p:nvPr/>
            </p:nvSpPr>
            <p:spPr>
              <a:xfrm>
                <a:off x="5971857" y="4922113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캐릭터화면</a:t>
                </a:r>
                <a:endParaRPr lang="en-US" altLang="ko-KR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출력</a:t>
                </a:r>
              </a:p>
            </p:txBody>
          </p:sp>
          <p:sp>
            <p:nvSpPr>
              <p:cNvPr id="60" name="모서리가 둥근 직사각형 111">
                <a:extLst>
                  <a:ext uri="{FF2B5EF4-FFF2-40B4-BE49-F238E27FC236}">
                    <a16:creationId xmlns:a16="http://schemas.microsoft.com/office/drawing/2014/main" id="{450D26E6-6129-4383-B7D6-9A5C7667695D}"/>
                  </a:ext>
                </a:extLst>
              </p:cNvPr>
              <p:cNvSpPr/>
              <p:nvPr/>
            </p:nvSpPr>
            <p:spPr>
              <a:xfrm>
                <a:off x="5971857" y="5500134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달력화면 출력</a:t>
                </a:r>
              </a:p>
            </p:txBody>
          </p:sp>
        </p:grp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98EB32-2BDB-48D9-BB20-757BB52E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1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68142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675147" y="698899"/>
            <a:ext cx="928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– </a:t>
            </a:r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출력 모듈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D3DA5E-3878-49A8-BAF1-BAEE5ADD4B44}"/>
              </a:ext>
            </a:extLst>
          </p:cNvPr>
          <p:cNvSpPr/>
          <p:nvPr/>
        </p:nvSpPr>
        <p:spPr>
          <a:xfrm>
            <a:off x="3321735" y="1532823"/>
            <a:ext cx="5548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전체 함수</a:t>
            </a:r>
            <a:r>
              <a:rPr lang="en-US" altLang="ko-KR" sz="2800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: Reader </a:t>
            </a:r>
            <a:r>
              <a:rPr lang="en-US" altLang="ko-KR" sz="2800" b="1" u="sng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FrameArrived</a:t>
            </a:r>
            <a:endParaRPr lang="ko-KR" altLang="en-US" sz="2800" u="sng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106E7-EEB2-4919-A650-57BCE94978C0}"/>
              </a:ext>
            </a:extLst>
          </p:cNvPr>
          <p:cNvSpPr txBox="1"/>
          <p:nvPr/>
        </p:nvSpPr>
        <p:spPr>
          <a:xfrm>
            <a:off x="1648774" y="2180745"/>
            <a:ext cx="927353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기능</a:t>
            </a:r>
            <a:endParaRPr lang="en-US" altLang="ko-KR" sz="16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사용자의 동작이 일치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여부와 정확도 값을 받아온다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실시간으로 사용자에게 동작 일치율을 보여준다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다루는 정보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동작 일치 여부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(True/False)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동작 </a:t>
            </a:r>
            <a:r>
              <a:rPr lang="ko-KR" altLang="en-US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일치율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사용한 함수</a:t>
            </a:r>
            <a:endParaRPr lang="en-US" altLang="ko-KR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public sealed class </a:t>
            </a:r>
            <a:r>
              <a:rPr lang="en-US" altLang="ko-KR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DiscreteGestureResult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[Gesture ]</a:t>
            </a:r>
          </a:p>
          <a:p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 -&gt;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사용자의 동작과 저장된 </a:t>
            </a:r>
            <a:r>
              <a:rPr lang="ko-KR" altLang="en-US" sz="16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동작이 맞는지 여부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True/False 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값으로 반환한다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public sealed class </a:t>
            </a:r>
            <a:r>
              <a:rPr lang="en-US" altLang="ko-KR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ContinuousGestureResult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[Gesture ]</a:t>
            </a:r>
          </a:p>
          <a:p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 -&gt;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사용자의 동작과 저장된 </a:t>
            </a:r>
            <a:r>
              <a:rPr lang="ko-KR" altLang="en-US" sz="16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동작의 </a:t>
            </a:r>
            <a:r>
              <a:rPr lang="ko-KR" altLang="en-US" sz="1600" dirty="0" err="1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일치율</a:t>
            </a:r>
            <a:r>
              <a:rPr lang="ko-KR" altLang="en-US" sz="16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값을 반환한다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EE394-ED3C-4362-BEEE-5924C2368FC2}"/>
              </a:ext>
            </a:extLst>
          </p:cNvPr>
          <p:cNvGrpSpPr/>
          <p:nvPr/>
        </p:nvGrpSpPr>
        <p:grpSpPr>
          <a:xfrm>
            <a:off x="9119117" y="536085"/>
            <a:ext cx="1772878" cy="3500780"/>
            <a:chOff x="9081017" y="507510"/>
            <a:chExt cx="1772878" cy="35007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6ED4BC8-BC27-406C-9722-0AE08E2723CC}"/>
                </a:ext>
              </a:extLst>
            </p:cNvPr>
            <p:cNvSpPr/>
            <p:nvPr/>
          </p:nvSpPr>
          <p:spPr>
            <a:xfrm>
              <a:off x="9081017" y="507510"/>
              <a:ext cx="1756688" cy="3486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F709B5A-C9F3-4811-A94B-36E15A1DB1FD}"/>
                </a:ext>
              </a:extLst>
            </p:cNvPr>
            <p:cNvGrpSpPr/>
            <p:nvPr/>
          </p:nvGrpSpPr>
          <p:grpSpPr>
            <a:xfrm>
              <a:off x="9145895" y="536928"/>
              <a:ext cx="1708000" cy="3471362"/>
              <a:chOff x="5815581" y="2643688"/>
              <a:chExt cx="1708000" cy="3471362"/>
            </a:xfrm>
          </p:grpSpPr>
          <p:sp>
            <p:nvSpPr>
              <p:cNvPr id="16" name="모서리가 둥근 직사각형 109">
                <a:extLst>
                  <a:ext uri="{FF2B5EF4-FFF2-40B4-BE49-F238E27FC236}">
                    <a16:creationId xmlns:a16="http://schemas.microsoft.com/office/drawing/2014/main" id="{0DE1294F-92D7-4A9C-A51F-0016AE9DC43D}"/>
                  </a:ext>
                </a:extLst>
              </p:cNvPr>
              <p:cNvSpPr/>
              <p:nvPr/>
            </p:nvSpPr>
            <p:spPr>
              <a:xfrm>
                <a:off x="5984467" y="2975828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화면출력</a:t>
                </a:r>
              </a:p>
            </p:txBody>
          </p:sp>
          <p:sp>
            <p:nvSpPr>
              <p:cNvPr id="17" name="모서리가 둥근 직사각형 110">
                <a:extLst>
                  <a:ext uri="{FF2B5EF4-FFF2-40B4-BE49-F238E27FC236}">
                    <a16:creationId xmlns:a16="http://schemas.microsoft.com/office/drawing/2014/main" id="{FC317014-B345-4AE9-A71B-8BBA65EDB80C}"/>
                  </a:ext>
                </a:extLst>
              </p:cNvPr>
              <p:cNvSpPr/>
              <p:nvPr/>
            </p:nvSpPr>
            <p:spPr>
              <a:xfrm>
                <a:off x="5962672" y="3635575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실시간 동작 확인</a:t>
                </a:r>
              </a:p>
            </p:txBody>
          </p:sp>
          <p:sp>
            <p:nvSpPr>
              <p:cNvPr id="18" name="모서리가 둥근 직사각형 111">
                <a:extLst>
                  <a:ext uri="{FF2B5EF4-FFF2-40B4-BE49-F238E27FC236}">
                    <a16:creationId xmlns:a16="http://schemas.microsoft.com/office/drawing/2014/main" id="{5AFDF605-F586-496D-BBA5-E24872A9AADD}"/>
                  </a:ext>
                </a:extLst>
              </p:cNvPr>
              <p:cNvSpPr/>
              <p:nvPr/>
            </p:nvSpPr>
            <p:spPr>
              <a:xfrm>
                <a:off x="5971857" y="4295216"/>
                <a:ext cx="1406441" cy="49894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실시간 </a:t>
                </a:r>
                <a:r>
                  <a:rPr lang="ko-KR" altLang="en-US" sz="1600" b="1" dirty="0" err="1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일치율확인</a:t>
                </a:r>
                <a:endParaRPr lang="ko-KR" altLang="en-US" sz="1600" b="1" dirty="0">
                  <a:solidFill>
                    <a:srgbClr val="FF0000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19" name="모서리가 둥근 직사각형 114">
                <a:extLst>
                  <a:ext uri="{FF2B5EF4-FFF2-40B4-BE49-F238E27FC236}">
                    <a16:creationId xmlns:a16="http://schemas.microsoft.com/office/drawing/2014/main" id="{86C40A90-BB91-4903-AE23-F8EBEFB60297}"/>
                  </a:ext>
                </a:extLst>
              </p:cNvPr>
              <p:cNvSpPr/>
              <p:nvPr/>
            </p:nvSpPr>
            <p:spPr>
              <a:xfrm>
                <a:off x="5815581" y="2776112"/>
                <a:ext cx="1708000" cy="333893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7504BA9-1E48-4A55-8163-012EADF5847F}"/>
                  </a:ext>
                </a:extLst>
              </p:cNvPr>
              <p:cNvSpPr/>
              <p:nvPr/>
            </p:nvSpPr>
            <p:spPr>
              <a:xfrm>
                <a:off x="6095999" y="2643688"/>
                <a:ext cx="1156924" cy="2454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출력 모듈</a:t>
                </a:r>
              </a:p>
            </p:txBody>
          </p:sp>
          <p:sp>
            <p:nvSpPr>
              <p:cNvPr id="21" name="모서리가 둥근 직사각형 111">
                <a:extLst>
                  <a:ext uri="{FF2B5EF4-FFF2-40B4-BE49-F238E27FC236}">
                    <a16:creationId xmlns:a16="http://schemas.microsoft.com/office/drawing/2014/main" id="{3FBE51AA-A33D-4B81-9E0E-3535B4688BEB}"/>
                  </a:ext>
                </a:extLst>
              </p:cNvPr>
              <p:cNvSpPr/>
              <p:nvPr/>
            </p:nvSpPr>
            <p:spPr>
              <a:xfrm>
                <a:off x="5971857" y="4922113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캐릭터화면</a:t>
                </a:r>
                <a:endParaRPr lang="en-US" altLang="ko-KR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출력</a:t>
                </a:r>
              </a:p>
            </p:txBody>
          </p:sp>
          <p:sp>
            <p:nvSpPr>
              <p:cNvPr id="22" name="모서리가 둥근 직사각형 111">
                <a:extLst>
                  <a:ext uri="{FF2B5EF4-FFF2-40B4-BE49-F238E27FC236}">
                    <a16:creationId xmlns:a16="http://schemas.microsoft.com/office/drawing/2014/main" id="{67C53526-AC4B-4BBA-8FD5-B422C1676E2E}"/>
                  </a:ext>
                </a:extLst>
              </p:cNvPr>
              <p:cNvSpPr/>
              <p:nvPr/>
            </p:nvSpPr>
            <p:spPr>
              <a:xfrm>
                <a:off x="5971857" y="5500134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달력화면 출력</a:t>
                </a:r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E3EAC7-C7C4-4542-A1A1-D995E71A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95590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675146" y="698899"/>
            <a:ext cx="10072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– </a:t>
            </a:r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출력 모듈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D3DA5E-3878-49A8-BAF1-BAEE5ADD4B44}"/>
              </a:ext>
            </a:extLst>
          </p:cNvPr>
          <p:cNvSpPr/>
          <p:nvPr/>
        </p:nvSpPr>
        <p:spPr>
          <a:xfrm>
            <a:off x="565181" y="1532823"/>
            <a:ext cx="104205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전체 함수</a:t>
            </a:r>
            <a:r>
              <a:rPr lang="en-US" altLang="ko-KR" sz="2500" b="1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:  </a:t>
            </a:r>
            <a:r>
              <a:rPr lang="en-US" altLang="ko-KR" sz="2500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public class </a:t>
            </a:r>
            <a:r>
              <a:rPr lang="en-US" altLang="ko-KR" sz="2500" u="sng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AvatarController</a:t>
            </a:r>
            <a:r>
              <a:rPr lang="en-US" altLang="ko-KR" sz="2500" u="sng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: </a:t>
            </a:r>
          </a:p>
          <a:p>
            <a:pPr algn="ctr"/>
            <a:r>
              <a:rPr lang="en-US" altLang="ko-KR" sz="2500" u="sng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MonoBehaviour</a:t>
            </a:r>
            <a:endParaRPr lang="ko-KR" altLang="en-US" sz="2500" u="sng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106E7-EEB2-4919-A650-57BCE94978C0}"/>
              </a:ext>
            </a:extLst>
          </p:cNvPr>
          <p:cNvSpPr txBox="1"/>
          <p:nvPr/>
        </p:nvSpPr>
        <p:spPr>
          <a:xfrm>
            <a:off x="1648774" y="2180745"/>
            <a:ext cx="9273539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기능</a:t>
            </a:r>
            <a:endParaRPr lang="en-US" altLang="ko-KR" sz="16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사용자의 조인트의 </a:t>
            </a:r>
            <a:r>
              <a:rPr lang="ko-KR" altLang="en-US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좌표값을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얻고 뼈대를 </a:t>
            </a:r>
            <a:r>
              <a:rPr lang="ko-KR" altLang="en-US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키넥트가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인식 가능하도록 변환한다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키넥트로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인식한 사용자 동작을 </a:t>
            </a:r>
            <a:r>
              <a:rPr lang="ko-KR" altLang="en-US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휴머노이드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모델로 전송한다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다루는 정보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사용자의 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Bone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변환된 수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아바타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휴머노이드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모델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ko-KR" altLang="en-US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위치값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사용한 함수</a:t>
            </a:r>
            <a:endParaRPr lang="en-US" altLang="ko-KR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public int </a:t>
            </a:r>
            <a:r>
              <a:rPr lang="en-US" altLang="ko-KR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GetBoneTransformCount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() 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-&gt;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사용자의 </a:t>
            </a:r>
            <a:r>
              <a:rPr lang="ko-KR" altLang="en-US" sz="16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뼈대 변환 수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배열길이로 가져온다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public Vector3 </a:t>
            </a:r>
            <a:r>
              <a:rPr lang="en-US" altLang="ko-KR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GetJointWorldPos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 </a:t>
            </a:r>
            <a:r>
              <a:rPr lang="en-US" altLang="ko-KR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KinectInterop.JointType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jointType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)     </a:t>
            </a:r>
          </a:p>
          <a:p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-&gt;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사용자의 실세계와 </a:t>
            </a:r>
            <a:r>
              <a:rPr lang="en-US" altLang="ko-KR" sz="16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kinect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상의 오프셋에 대한 </a:t>
            </a:r>
            <a:r>
              <a:rPr lang="ko-KR" altLang="en-US" sz="16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조인트 위치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얻는다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7C2F2F-C9A4-462E-B675-7B361527961D}"/>
              </a:ext>
            </a:extLst>
          </p:cNvPr>
          <p:cNvGrpSpPr/>
          <p:nvPr/>
        </p:nvGrpSpPr>
        <p:grpSpPr>
          <a:xfrm>
            <a:off x="9119117" y="536085"/>
            <a:ext cx="1772878" cy="3500780"/>
            <a:chOff x="9081017" y="507510"/>
            <a:chExt cx="1772878" cy="35007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454C67-0013-42BA-B2AB-7D520A6B64DE}"/>
                </a:ext>
              </a:extLst>
            </p:cNvPr>
            <p:cNvSpPr/>
            <p:nvPr/>
          </p:nvSpPr>
          <p:spPr>
            <a:xfrm>
              <a:off x="9081017" y="507510"/>
              <a:ext cx="1756688" cy="3486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C56013B-C7D8-42E1-AB6D-ED8396021C4D}"/>
                </a:ext>
              </a:extLst>
            </p:cNvPr>
            <p:cNvGrpSpPr/>
            <p:nvPr/>
          </p:nvGrpSpPr>
          <p:grpSpPr>
            <a:xfrm>
              <a:off x="9145895" y="536928"/>
              <a:ext cx="1708000" cy="3471362"/>
              <a:chOff x="5815581" y="2643688"/>
              <a:chExt cx="1708000" cy="3471362"/>
            </a:xfrm>
          </p:grpSpPr>
          <p:sp>
            <p:nvSpPr>
              <p:cNvPr id="16" name="모서리가 둥근 직사각형 109">
                <a:extLst>
                  <a:ext uri="{FF2B5EF4-FFF2-40B4-BE49-F238E27FC236}">
                    <a16:creationId xmlns:a16="http://schemas.microsoft.com/office/drawing/2014/main" id="{E51C74C2-0331-441E-B2AE-5FF42CAA122F}"/>
                  </a:ext>
                </a:extLst>
              </p:cNvPr>
              <p:cNvSpPr/>
              <p:nvPr/>
            </p:nvSpPr>
            <p:spPr>
              <a:xfrm>
                <a:off x="5984467" y="2975828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화면출력</a:t>
                </a:r>
              </a:p>
            </p:txBody>
          </p:sp>
          <p:sp>
            <p:nvSpPr>
              <p:cNvPr id="17" name="모서리가 둥근 직사각형 110">
                <a:extLst>
                  <a:ext uri="{FF2B5EF4-FFF2-40B4-BE49-F238E27FC236}">
                    <a16:creationId xmlns:a16="http://schemas.microsoft.com/office/drawing/2014/main" id="{A01544D0-3893-477D-8EE1-991965CF1D9A}"/>
                  </a:ext>
                </a:extLst>
              </p:cNvPr>
              <p:cNvSpPr/>
              <p:nvPr/>
            </p:nvSpPr>
            <p:spPr>
              <a:xfrm>
                <a:off x="5962672" y="3635575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실시간 동작 확인</a:t>
                </a:r>
              </a:p>
            </p:txBody>
          </p:sp>
          <p:sp>
            <p:nvSpPr>
              <p:cNvPr id="18" name="모서리가 둥근 직사각형 111">
                <a:extLst>
                  <a:ext uri="{FF2B5EF4-FFF2-40B4-BE49-F238E27FC236}">
                    <a16:creationId xmlns:a16="http://schemas.microsoft.com/office/drawing/2014/main" id="{51D161D3-2B9A-4CE4-9D93-80DB3AE7AB5C}"/>
                  </a:ext>
                </a:extLst>
              </p:cNvPr>
              <p:cNvSpPr/>
              <p:nvPr/>
            </p:nvSpPr>
            <p:spPr>
              <a:xfrm>
                <a:off x="5971857" y="4295216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실시간 </a:t>
                </a:r>
                <a:r>
                  <a:rPr lang="ko-KR" altLang="en-US" sz="1600" dirty="0" err="1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일치율확인</a:t>
                </a:r>
                <a:endParaRPr lang="ko-KR" altLang="en-US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19" name="모서리가 둥근 직사각형 114">
                <a:extLst>
                  <a:ext uri="{FF2B5EF4-FFF2-40B4-BE49-F238E27FC236}">
                    <a16:creationId xmlns:a16="http://schemas.microsoft.com/office/drawing/2014/main" id="{80697866-0411-43B2-9890-E3DEA770BC61}"/>
                  </a:ext>
                </a:extLst>
              </p:cNvPr>
              <p:cNvSpPr/>
              <p:nvPr/>
            </p:nvSpPr>
            <p:spPr>
              <a:xfrm>
                <a:off x="5815581" y="2776112"/>
                <a:ext cx="1708000" cy="333893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A8CEAA0-2F2D-42D7-964B-D036F84B9A47}"/>
                  </a:ext>
                </a:extLst>
              </p:cNvPr>
              <p:cNvSpPr/>
              <p:nvPr/>
            </p:nvSpPr>
            <p:spPr>
              <a:xfrm>
                <a:off x="6095999" y="2643688"/>
                <a:ext cx="1156924" cy="2454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출력 모듈</a:t>
                </a:r>
              </a:p>
            </p:txBody>
          </p:sp>
          <p:sp>
            <p:nvSpPr>
              <p:cNvPr id="21" name="모서리가 둥근 직사각형 111">
                <a:extLst>
                  <a:ext uri="{FF2B5EF4-FFF2-40B4-BE49-F238E27FC236}">
                    <a16:creationId xmlns:a16="http://schemas.microsoft.com/office/drawing/2014/main" id="{9CC1BC64-D7EA-4D56-B00B-3FBE30190187}"/>
                  </a:ext>
                </a:extLst>
              </p:cNvPr>
              <p:cNvSpPr/>
              <p:nvPr/>
            </p:nvSpPr>
            <p:spPr>
              <a:xfrm>
                <a:off x="5971857" y="4922113"/>
                <a:ext cx="1406441" cy="49894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캐릭터화면</a:t>
                </a:r>
                <a:endParaRPr lang="en-US" altLang="ko-KR" sz="1600" b="1" dirty="0">
                  <a:solidFill>
                    <a:srgbClr val="FF0000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algn="ctr"/>
                <a:r>
                  <a:rPr lang="ko-KR" altLang="en-US" sz="1600" b="1" dirty="0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출력</a:t>
                </a:r>
              </a:p>
            </p:txBody>
          </p:sp>
          <p:sp>
            <p:nvSpPr>
              <p:cNvPr id="22" name="모서리가 둥근 직사각형 111">
                <a:extLst>
                  <a:ext uri="{FF2B5EF4-FFF2-40B4-BE49-F238E27FC236}">
                    <a16:creationId xmlns:a16="http://schemas.microsoft.com/office/drawing/2014/main" id="{D3A97F42-C0F5-4E93-A78B-E9F5266A0CDF}"/>
                  </a:ext>
                </a:extLst>
              </p:cNvPr>
              <p:cNvSpPr/>
              <p:nvPr/>
            </p:nvSpPr>
            <p:spPr>
              <a:xfrm>
                <a:off x="5971857" y="5500134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달력화면 출력</a:t>
                </a:r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A2CEA2-4DBD-4750-8D9C-6FC2DD81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4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70528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643712" y="692847"/>
            <a:ext cx="685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– </a:t>
            </a:r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출력 모듈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8100" t="15139" r="20840" b="5555"/>
          <a:stretch/>
        </p:blipFill>
        <p:spPr>
          <a:xfrm>
            <a:off x="910759" y="1557390"/>
            <a:ext cx="6455664" cy="46432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445" y="1622678"/>
            <a:ext cx="2935033" cy="3754353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cxnSpLocks/>
          </p:cNvCxnSpPr>
          <p:nvPr/>
        </p:nvCxnSpPr>
        <p:spPr>
          <a:xfrm flipH="1">
            <a:off x="5181378" y="2040309"/>
            <a:ext cx="2117221" cy="7210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</p:cNvCxnSpPr>
          <p:nvPr/>
        </p:nvCxnSpPr>
        <p:spPr>
          <a:xfrm flipH="1">
            <a:off x="6150683" y="2337395"/>
            <a:ext cx="1147915" cy="4240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15216CF4-291C-4CFF-8427-2322EA4BEFDE}"/>
              </a:ext>
            </a:extLst>
          </p:cNvPr>
          <p:cNvSpPr/>
          <p:nvPr/>
        </p:nvSpPr>
        <p:spPr>
          <a:xfrm>
            <a:off x="6891983" y="2569434"/>
            <a:ext cx="313559" cy="313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6C7D322-66AB-46A2-9060-CFE08ABC00D3}"/>
              </a:ext>
            </a:extLst>
          </p:cNvPr>
          <p:cNvSpPr/>
          <p:nvPr/>
        </p:nvSpPr>
        <p:spPr>
          <a:xfrm>
            <a:off x="6891983" y="3077559"/>
            <a:ext cx="313559" cy="313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D505275-07BA-483C-B3FC-8FF687233950}"/>
              </a:ext>
            </a:extLst>
          </p:cNvPr>
          <p:cNvSpPr/>
          <p:nvPr/>
        </p:nvSpPr>
        <p:spPr>
          <a:xfrm>
            <a:off x="6891983" y="3677643"/>
            <a:ext cx="313559" cy="313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40ABE5-1195-45B3-9461-683A036D6DFA}"/>
              </a:ext>
            </a:extLst>
          </p:cNvPr>
          <p:cNvSpPr/>
          <p:nvPr/>
        </p:nvSpPr>
        <p:spPr>
          <a:xfrm>
            <a:off x="6891983" y="4239897"/>
            <a:ext cx="313559" cy="313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B05239C-90B0-4F8A-9A01-3DEA4ED86DB0}"/>
              </a:ext>
            </a:extLst>
          </p:cNvPr>
          <p:cNvSpPr/>
          <p:nvPr/>
        </p:nvSpPr>
        <p:spPr>
          <a:xfrm>
            <a:off x="6891983" y="4695166"/>
            <a:ext cx="313559" cy="313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2F10D7-B8EA-4271-9C00-26562509E030}"/>
              </a:ext>
            </a:extLst>
          </p:cNvPr>
          <p:cNvSpPr txBox="1"/>
          <p:nvPr/>
        </p:nvSpPr>
        <p:spPr>
          <a:xfrm>
            <a:off x="6780694" y="5377031"/>
            <a:ext cx="4362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DB table: &lt;calendar&gt;</a:t>
            </a:r>
            <a:endParaRPr lang="ko-KR" altLang="en-US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F395C5-76FB-4D88-AAFF-D89CD91A78E0}"/>
              </a:ext>
            </a:extLst>
          </p:cNvPr>
          <p:cNvGrpSpPr/>
          <p:nvPr/>
        </p:nvGrpSpPr>
        <p:grpSpPr>
          <a:xfrm>
            <a:off x="9543275" y="594360"/>
            <a:ext cx="1772878" cy="3500780"/>
            <a:chOff x="9081017" y="507510"/>
            <a:chExt cx="1772878" cy="350078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035A59A-7DDC-4605-BF14-F88181723D3F}"/>
                </a:ext>
              </a:extLst>
            </p:cNvPr>
            <p:cNvSpPr/>
            <p:nvPr/>
          </p:nvSpPr>
          <p:spPr>
            <a:xfrm>
              <a:off x="9081017" y="507510"/>
              <a:ext cx="1756688" cy="3486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29DFC60-F429-4D55-A9F1-B17A87BBB3D0}"/>
                </a:ext>
              </a:extLst>
            </p:cNvPr>
            <p:cNvGrpSpPr/>
            <p:nvPr/>
          </p:nvGrpSpPr>
          <p:grpSpPr>
            <a:xfrm>
              <a:off x="9145895" y="536928"/>
              <a:ext cx="1708000" cy="3471362"/>
              <a:chOff x="5815581" y="2643688"/>
              <a:chExt cx="1708000" cy="3471362"/>
            </a:xfrm>
          </p:grpSpPr>
          <p:sp>
            <p:nvSpPr>
              <p:cNvPr id="45" name="모서리가 둥근 직사각형 109">
                <a:extLst>
                  <a:ext uri="{FF2B5EF4-FFF2-40B4-BE49-F238E27FC236}">
                    <a16:creationId xmlns:a16="http://schemas.microsoft.com/office/drawing/2014/main" id="{E62B00D3-B327-4CC6-8A5A-379E8F170DCC}"/>
                  </a:ext>
                </a:extLst>
              </p:cNvPr>
              <p:cNvSpPr/>
              <p:nvPr/>
            </p:nvSpPr>
            <p:spPr>
              <a:xfrm>
                <a:off x="5984467" y="2975828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화면출력</a:t>
                </a:r>
              </a:p>
            </p:txBody>
          </p:sp>
          <p:sp>
            <p:nvSpPr>
              <p:cNvPr id="46" name="모서리가 둥근 직사각형 110">
                <a:extLst>
                  <a:ext uri="{FF2B5EF4-FFF2-40B4-BE49-F238E27FC236}">
                    <a16:creationId xmlns:a16="http://schemas.microsoft.com/office/drawing/2014/main" id="{146AE38F-9886-43AE-80B5-62A21312BA58}"/>
                  </a:ext>
                </a:extLst>
              </p:cNvPr>
              <p:cNvSpPr/>
              <p:nvPr/>
            </p:nvSpPr>
            <p:spPr>
              <a:xfrm>
                <a:off x="5962672" y="3635575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실시간 동작 확인</a:t>
                </a:r>
              </a:p>
            </p:txBody>
          </p:sp>
          <p:sp>
            <p:nvSpPr>
              <p:cNvPr id="47" name="모서리가 둥근 직사각형 111">
                <a:extLst>
                  <a:ext uri="{FF2B5EF4-FFF2-40B4-BE49-F238E27FC236}">
                    <a16:creationId xmlns:a16="http://schemas.microsoft.com/office/drawing/2014/main" id="{AE54BCCB-E278-42F5-A138-E75BC1DDC164}"/>
                  </a:ext>
                </a:extLst>
              </p:cNvPr>
              <p:cNvSpPr/>
              <p:nvPr/>
            </p:nvSpPr>
            <p:spPr>
              <a:xfrm>
                <a:off x="5971857" y="4295216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실시간 </a:t>
                </a:r>
                <a:r>
                  <a:rPr lang="ko-KR" altLang="en-US" sz="1600" dirty="0" err="1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일치율확인</a:t>
                </a:r>
                <a:endParaRPr lang="ko-KR" altLang="en-US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48" name="모서리가 둥근 직사각형 114">
                <a:extLst>
                  <a:ext uri="{FF2B5EF4-FFF2-40B4-BE49-F238E27FC236}">
                    <a16:creationId xmlns:a16="http://schemas.microsoft.com/office/drawing/2014/main" id="{EB476514-8A6B-4088-BD5F-28A67C897D6D}"/>
                  </a:ext>
                </a:extLst>
              </p:cNvPr>
              <p:cNvSpPr/>
              <p:nvPr/>
            </p:nvSpPr>
            <p:spPr>
              <a:xfrm>
                <a:off x="5815581" y="2776112"/>
                <a:ext cx="1708000" cy="333893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BE3C77B-1D72-46E7-9C35-F105745AF829}"/>
                  </a:ext>
                </a:extLst>
              </p:cNvPr>
              <p:cNvSpPr/>
              <p:nvPr/>
            </p:nvSpPr>
            <p:spPr>
              <a:xfrm>
                <a:off x="6095999" y="2643688"/>
                <a:ext cx="1156924" cy="2454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출력 모듈</a:t>
                </a:r>
              </a:p>
            </p:txBody>
          </p:sp>
          <p:sp>
            <p:nvSpPr>
              <p:cNvPr id="51" name="모서리가 둥근 직사각형 111">
                <a:extLst>
                  <a:ext uri="{FF2B5EF4-FFF2-40B4-BE49-F238E27FC236}">
                    <a16:creationId xmlns:a16="http://schemas.microsoft.com/office/drawing/2014/main" id="{0915B512-5768-498C-8E27-D91F08D2FBC9}"/>
                  </a:ext>
                </a:extLst>
              </p:cNvPr>
              <p:cNvSpPr/>
              <p:nvPr/>
            </p:nvSpPr>
            <p:spPr>
              <a:xfrm>
                <a:off x="5971857" y="4922113"/>
                <a:ext cx="1406441" cy="498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캐릭터화면</a:t>
                </a:r>
                <a:endParaRPr lang="en-US" altLang="ko-KR" sz="1600" dirty="0">
                  <a:solidFill>
                    <a:schemeClr val="tx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출력</a:t>
                </a:r>
              </a:p>
            </p:txBody>
          </p:sp>
          <p:sp>
            <p:nvSpPr>
              <p:cNvPr id="52" name="모서리가 둥근 직사각형 111">
                <a:extLst>
                  <a:ext uri="{FF2B5EF4-FFF2-40B4-BE49-F238E27FC236}">
                    <a16:creationId xmlns:a16="http://schemas.microsoft.com/office/drawing/2014/main" id="{93943487-71D5-4368-88A4-A620FCA358B7}"/>
                  </a:ext>
                </a:extLst>
              </p:cNvPr>
              <p:cNvSpPr/>
              <p:nvPr/>
            </p:nvSpPr>
            <p:spPr>
              <a:xfrm>
                <a:off x="5971857" y="5500134"/>
                <a:ext cx="1406441" cy="49894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달력화면 출력</a:t>
                </a:r>
              </a:p>
            </p:txBody>
          </p:sp>
        </p:grp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466F3B9-37A8-4A8A-8D14-F61254D3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0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68142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675147" y="720368"/>
            <a:ext cx="8876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– </a:t>
            </a:r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통신 모듈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(DB)</a:t>
            </a:r>
            <a:endParaRPr lang="ko-KR" altLang="en-US" sz="4000" b="1" spc="-15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D1F2CE-25FA-4B17-901B-B2F5FE1EA91F}"/>
              </a:ext>
            </a:extLst>
          </p:cNvPr>
          <p:cNvSpPr txBox="1"/>
          <p:nvPr/>
        </p:nvSpPr>
        <p:spPr>
          <a:xfrm>
            <a:off x="4898907" y="2056770"/>
            <a:ext cx="65519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함수</a:t>
            </a:r>
            <a:r>
              <a:rPr lang="en-US" altLang="ko-KR" b="1" dirty="0"/>
              <a:t>: private void </a:t>
            </a:r>
            <a:r>
              <a:rPr lang="en-US" altLang="ko-KR" b="1" dirty="0" err="1"/>
              <a:t>db_connection</a:t>
            </a:r>
            <a:r>
              <a:rPr lang="en-US" altLang="ko-KR" b="1" dirty="0"/>
              <a:t>()</a:t>
            </a:r>
          </a:p>
          <a:p>
            <a:r>
              <a:rPr lang="en-US" altLang="ko-KR" b="1" dirty="0"/>
              <a:t>    </a:t>
            </a:r>
            <a:r>
              <a:rPr lang="ko-KR" altLang="en-US" b="1" dirty="0"/>
              <a:t>기능 </a:t>
            </a:r>
            <a:r>
              <a:rPr lang="en-US" altLang="ko-KR" b="1" dirty="0"/>
              <a:t>: DB </a:t>
            </a:r>
            <a:r>
              <a:rPr lang="ko-KR" altLang="en-US" b="1" dirty="0"/>
              <a:t>연동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함수</a:t>
            </a:r>
            <a:r>
              <a:rPr lang="en-US" altLang="ko-KR" b="1" dirty="0"/>
              <a:t>:  private async void Count_(string num)</a:t>
            </a:r>
          </a:p>
          <a:p>
            <a:r>
              <a:rPr lang="en-US" altLang="ko-KR" b="1" dirty="0"/>
              <a:t>    </a:t>
            </a:r>
            <a:r>
              <a:rPr lang="ko-KR" altLang="en-US" b="1" dirty="0"/>
              <a:t>기능 </a:t>
            </a:r>
            <a:r>
              <a:rPr lang="en-US" altLang="ko-KR" b="1" dirty="0"/>
              <a:t>: </a:t>
            </a:r>
            <a:r>
              <a:rPr lang="ko-KR" altLang="en-US" b="1" dirty="0"/>
              <a:t>스트레칭 </a:t>
            </a:r>
            <a:r>
              <a:rPr lang="ko-KR" altLang="en-US" b="1" dirty="0">
                <a:solidFill>
                  <a:srgbClr val="FF0000"/>
                </a:solidFill>
              </a:rPr>
              <a:t>횟수 세는 </a:t>
            </a:r>
            <a:r>
              <a:rPr lang="ko-KR" altLang="en-US" b="1" dirty="0"/>
              <a:t>함수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함수</a:t>
            </a:r>
            <a:r>
              <a:rPr lang="en-US" altLang="ko-KR" b="1" dirty="0"/>
              <a:t>:  </a:t>
            </a:r>
            <a:r>
              <a:rPr lang="en-US" altLang="ko-KR" sz="1400" b="1" dirty="0"/>
              <a:t>private async void </a:t>
            </a:r>
            <a:r>
              <a:rPr lang="en-US" altLang="ko-KR" sz="1400" b="1" dirty="0" err="1"/>
              <a:t>InsertNew</a:t>
            </a:r>
            <a:r>
              <a:rPr lang="en-US" altLang="ko-KR" sz="1400" b="1" dirty="0"/>
              <a:t>(string num, string type, string </a:t>
            </a:r>
            <a:r>
              <a:rPr lang="en-US" altLang="ko-KR" sz="1400" b="1" dirty="0" err="1"/>
              <a:t>cnt,string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torf</a:t>
            </a:r>
            <a:r>
              <a:rPr lang="en-US" altLang="ko-KR" sz="1400" b="1" dirty="0"/>
              <a:t>) </a:t>
            </a:r>
          </a:p>
          <a:p>
            <a:r>
              <a:rPr lang="en-US" altLang="ko-KR" b="1" dirty="0"/>
              <a:t>  </a:t>
            </a:r>
            <a:r>
              <a:rPr lang="ko-KR" altLang="en-US" b="1" dirty="0"/>
              <a:t>  기능 </a:t>
            </a:r>
            <a:r>
              <a:rPr lang="en-US" altLang="ko-KR" b="1" dirty="0"/>
              <a:t>: </a:t>
            </a:r>
            <a:r>
              <a:rPr lang="ko-KR" altLang="en-US" b="1" dirty="0"/>
              <a:t>스트레칭 </a:t>
            </a:r>
            <a:r>
              <a:rPr lang="ko-KR" altLang="en-US" b="1" dirty="0">
                <a:solidFill>
                  <a:srgbClr val="FF0000"/>
                </a:solidFill>
              </a:rPr>
              <a:t>횟수 </a:t>
            </a:r>
            <a:r>
              <a:rPr lang="en-US" altLang="ko-KR" b="1" dirty="0">
                <a:solidFill>
                  <a:srgbClr val="FF0000"/>
                </a:solidFill>
              </a:rPr>
              <a:t>DB</a:t>
            </a:r>
            <a:r>
              <a:rPr lang="ko-KR" altLang="en-US" b="1" dirty="0">
                <a:solidFill>
                  <a:srgbClr val="FF0000"/>
                </a:solidFill>
              </a:rPr>
              <a:t>에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저장</a:t>
            </a:r>
            <a:r>
              <a:rPr lang="en-US" altLang="ko-KR" b="1" dirty="0"/>
              <a:t>( table: stretching)</a:t>
            </a:r>
          </a:p>
          <a:p>
            <a:endParaRPr lang="ko-KR" altLang="en-US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함수</a:t>
            </a:r>
            <a:r>
              <a:rPr lang="en-US" altLang="ko-KR" b="1" dirty="0"/>
              <a:t>: private async void </a:t>
            </a:r>
            <a:r>
              <a:rPr lang="en-US" altLang="ko-KR" b="1" dirty="0" err="1"/>
              <a:t>Count_C</a:t>
            </a:r>
            <a:r>
              <a:rPr lang="en-US" altLang="ko-KR" b="1" dirty="0"/>
              <a:t>(string num) </a:t>
            </a:r>
          </a:p>
          <a:p>
            <a:r>
              <a:rPr lang="en-US" altLang="ko-KR" b="1" dirty="0"/>
              <a:t>    </a:t>
            </a:r>
            <a:r>
              <a:rPr lang="ko-KR" altLang="en-US" b="1" dirty="0"/>
              <a:t>기능 </a:t>
            </a:r>
            <a:r>
              <a:rPr lang="en-US" altLang="ko-KR" b="1" dirty="0"/>
              <a:t>: </a:t>
            </a:r>
            <a:r>
              <a:rPr lang="ko-KR" altLang="en-US" b="1" dirty="0"/>
              <a:t>완료된 스트레칭 </a:t>
            </a:r>
            <a:r>
              <a:rPr lang="ko-KR" altLang="en-US" b="1" dirty="0">
                <a:solidFill>
                  <a:srgbClr val="FF0000"/>
                </a:solidFill>
              </a:rPr>
              <a:t>체크</a:t>
            </a:r>
            <a:r>
              <a:rPr lang="ko-KR" altLang="en-US" b="1" dirty="0"/>
              <a:t>하는 함수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체크된 개수로 달력에 표시</a:t>
            </a:r>
            <a:r>
              <a:rPr lang="en-US" altLang="ko-KR" sz="1500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함수</a:t>
            </a:r>
            <a:r>
              <a:rPr lang="en-US" altLang="ko-KR" b="1" dirty="0"/>
              <a:t>: </a:t>
            </a:r>
            <a:r>
              <a:rPr lang="nb-NO" altLang="ko-KR" b="1" dirty="0"/>
              <a:t>private void InsertCal(string num)</a:t>
            </a:r>
            <a:r>
              <a:rPr lang="en-US" altLang="ko-KR" b="1" dirty="0"/>
              <a:t> </a:t>
            </a:r>
          </a:p>
          <a:p>
            <a:r>
              <a:rPr lang="en-US" altLang="ko-KR" b="1" dirty="0"/>
              <a:t>   </a:t>
            </a:r>
            <a:r>
              <a:rPr lang="ko-KR" altLang="en-US" b="1" dirty="0"/>
              <a:t> 기능 </a:t>
            </a:r>
            <a:r>
              <a:rPr lang="en-US" altLang="ko-KR" b="1" dirty="0"/>
              <a:t>: </a:t>
            </a:r>
            <a:r>
              <a:rPr lang="ko-KR" altLang="en-US" b="1" dirty="0"/>
              <a:t> 최종 수행 횟수 </a:t>
            </a:r>
            <a:r>
              <a:rPr lang="ko-KR" altLang="en-US" b="1" dirty="0">
                <a:solidFill>
                  <a:srgbClr val="FF0000"/>
                </a:solidFill>
              </a:rPr>
              <a:t>캘린더 </a:t>
            </a:r>
            <a:r>
              <a:rPr lang="en-US" altLang="ko-KR" b="1" dirty="0">
                <a:solidFill>
                  <a:srgbClr val="FF0000"/>
                </a:solidFill>
              </a:rPr>
              <a:t>DB </a:t>
            </a:r>
            <a:r>
              <a:rPr lang="ko-KR" altLang="en-US" b="1" dirty="0">
                <a:solidFill>
                  <a:srgbClr val="FF0000"/>
                </a:solidFill>
              </a:rPr>
              <a:t>저장 </a:t>
            </a:r>
            <a:r>
              <a:rPr lang="ko-KR" altLang="en-US" b="1" dirty="0"/>
              <a:t>함수</a:t>
            </a:r>
            <a:r>
              <a:rPr lang="en-US" altLang="ko-KR" b="1" dirty="0"/>
              <a:t>(table: calendar)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DC5AA-B2FD-4F85-8E48-F38630444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37" y="3859478"/>
            <a:ext cx="2640804" cy="1104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BCE62E-353F-4262-89B4-C55BFAF9A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52" y="2369747"/>
            <a:ext cx="2884307" cy="735459"/>
          </a:xfrm>
          <a:prstGeom prst="rect">
            <a:avLst/>
          </a:prstGeom>
        </p:spPr>
      </p:pic>
      <p:sp>
        <p:nvSpPr>
          <p:cNvPr id="16" name="화살표: 왼쪽으로 구부러짐 15">
            <a:extLst>
              <a:ext uri="{FF2B5EF4-FFF2-40B4-BE49-F238E27FC236}">
                <a16:creationId xmlns:a16="http://schemas.microsoft.com/office/drawing/2014/main" id="{32CF75B5-E377-4C1F-B22A-4AD4532CBEC4}"/>
              </a:ext>
            </a:extLst>
          </p:cNvPr>
          <p:cNvSpPr/>
          <p:nvPr/>
        </p:nvSpPr>
        <p:spPr>
          <a:xfrm>
            <a:off x="4258625" y="2687194"/>
            <a:ext cx="504451" cy="2223651"/>
          </a:xfrm>
          <a:prstGeom prst="curvedLeftArrow">
            <a:avLst>
              <a:gd name="adj1" fmla="val 65932"/>
              <a:gd name="adj2" fmla="val 143113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화살표: 왼쪽으로 구부러짐 34">
            <a:extLst>
              <a:ext uri="{FF2B5EF4-FFF2-40B4-BE49-F238E27FC236}">
                <a16:creationId xmlns:a16="http://schemas.microsoft.com/office/drawing/2014/main" id="{1F51B948-CAD9-43FA-A745-705665DE6616}"/>
              </a:ext>
            </a:extLst>
          </p:cNvPr>
          <p:cNvSpPr/>
          <p:nvPr/>
        </p:nvSpPr>
        <p:spPr>
          <a:xfrm rot="10800000">
            <a:off x="835109" y="2513610"/>
            <a:ext cx="504451" cy="2330481"/>
          </a:xfrm>
          <a:prstGeom prst="curvedLeftArrow">
            <a:avLst>
              <a:gd name="adj1" fmla="val 65932"/>
              <a:gd name="adj2" fmla="val 143113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21A0894-D811-4444-87EA-B9F1C1616FFD}"/>
              </a:ext>
            </a:extLst>
          </p:cNvPr>
          <p:cNvSpPr/>
          <p:nvPr/>
        </p:nvSpPr>
        <p:spPr>
          <a:xfrm>
            <a:off x="1195538" y="5307150"/>
            <a:ext cx="332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UWP </a:t>
            </a:r>
            <a:r>
              <a:rPr lang="ko-KR" altLang="en-US" sz="2000" b="1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와 </a:t>
            </a:r>
            <a:r>
              <a:rPr lang="en-US" altLang="ko-KR" sz="2000" b="1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MySQL</a:t>
            </a:r>
            <a:r>
              <a:rPr lang="ko-KR" altLang="en-US" sz="2000" b="1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간의 연동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D3DA5E-3878-49A8-BAF1-BAEE5ADD4B44}"/>
              </a:ext>
            </a:extLst>
          </p:cNvPr>
          <p:cNvSpPr/>
          <p:nvPr/>
        </p:nvSpPr>
        <p:spPr>
          <a:xfrm>
            <a:off x="2828339" y="1528869"/>
            <a:ext cx="69049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 u="sng" dirty="0"/>
              <a:t>전체 함수</a:t>
            </a:r>
            <a:r>
              <a:rPr lang="en-US" altLang="ko-KR" sz="2200" b="1" u="sng" dirty="0"/>
              <a:t>: public sealed partial class Stretching : Page</a:t>
            </a:r>
            <a:endParaRPr lang="ko-KR" altLang="en-US" sz="2200" b="1" u="sng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E02A99-4796-4A6D-BB05-A961ECE6DFC7}"/>
              </a:ext>
            </a:extLst>
          </p:cNvPr>
          <p:cNvGrpSpPr/>
          <p:nvPr/>
        </p:nvGrpSpPr>
        <p:grpSpPr>
          <a:xfrm>
            <a:off x="9545493" y="514905"/>
            <a:ext cx="1756688" cy="3004629"/>
            <a:chOff x="9545493" y="607568"/>
            <a:chExt cx="1756688" cy="349574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37FF29-E5EC-45B9-8248-2D8032C3D241}"/>
                </a:ext>
              </a:extLst>
            </p:cNvPr>
            <p:cNvSpPr/>
            <p:nvPr/>
          </p:nvSpPr>
          <p:spPr>
            <a:xfrm>
              <a:off x="9545493" y="607568"/>
              <a:ext cx="1756688" cy="34860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1C2A0F0-F790-4603-8820-F3B3763A2860}"/>
                </a:ext>
              </a:extLst>
            </p:cNvPr>
            <p:cNvGrpSpPr/>
            <p:nvPr/>
          </p:nvGrpSpPr>
          <p:grpSpPr>
            <a:xfrm>
              <a:off x="9573038" y="1145348"/>
              <a:ext cx="1708000" cy="2957965"/>
              <a:chOff x="7974314" y="2697911"/>
              <a:chExt cx="1708000" cy="2957965"/>
            </a:xfrm>
          </p:grpSpPr>
          <p:sp>
            <p:nvSpPr>
              <p:cNvPr id="27" name="모서리가 둥근 직사각형 118">
                <a:extLst>
                  <a:ext uri="{FF2B5EF4-FFF2-40B4-BE49-F238E27FC236}">
                    <a16:creationId xmlns:a16="http://schemas.microsoft.com/office/drawing/2014/main" id="{3BDF21A8-EED8-4FEB-BFDC-F23765F7FE4E}"/>
                  </a:ext>
                </a:extLst>
              </p:cNvPr>
              <p:cNvSpPr/>
              <p:nvPr/>
            </p:nvSpPr>
            <p:spPr>
              <a:xfrm>
                <a:off x="7974314" y="2881589"/>
                <a:ext cx="1708000" cy="2774287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D92D44E-38E7-4569-AB52-42D9BFF7EFF7}"/>
                  </a:ext>
                </a:extLst>
              </p:cNvPr>
              <p:cNvGrpSpPr/>
              <p:nvPr/>
            </p:nvGrpSpPr>
            <p:grpSpPr>
              <a:xfrm>
                <a:off x="8054772" y="3071757"/>
                <a:ext cx="1551681" cy="2219787"/>
                <a:chOff x="8054772" y="3071757"/>
                <a:chExt cx="1551681" cy="2219787"/>
              </a:xfrm>
            </p:grpSpPr>
            <p:sp>
              <p:nvSpPr>
                <p:cNvPr id="41" name="모서리가 둥근 직사각형 116">
                  <a:extLst>
                    <a:ext uri="{FF2B5EF4-FFF2-40B4-BE49-F238E27FC236}">
                      <a16:creationId xmlns:a16="http://schemas.microsoft.com/office/drawing/2014/main" id="{93C7AEB1-C06F-47F3-9B57-008050EB7129}"/>
                    </a:ext>
                  </a:extLst>
                </p:cNvPr>
                <p:cNvSpPr/>
                <p:nvPr/>
              </p:nvSpPr>
              <p:spPr>
                <a:xfrm>
                  <a:off x="8054772" y="3071757"/>
                  <a:ext cx="1547085" cy="54884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데이터 저장</a:t>
                  </a:r>
                </a:p>
              </p:txBody>
            </p:sp>
            <p:sp>
              <p:nvSpPr>
                <p:cNvPr id="42" name="모서리가 둥근 직사각형 117">
                  <a:extLst>
                    <a:ext uri="{FF2B5EF4-FFF2-40B4-BE49-F238E27FC236}">
                      <a16:creationId xmlns:a16="http://schemas.microsoft.com/office/drawing/2014/main" id="{63083FBE-A17E-4752-8677-84DDC2641212}"/>
                    </a:ext>
                  </a:extLst>
                </p:cNvPr>
                <p:cNvSpPr/>
                <p:nvPr/>
              </p:nvSpPr>
              <p:spPr>
                <a:xfrm>
                  <a:off x="8059368" y="3903166"/>
                  <a:ext cx="1547085" cy="54884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데이터 전송</a:t>
                  </a:r>
                </a:p>
              </p:txBody>
            </p:sp>
            <p:sp>
              <p:nvSpPr>
                <p:cNvPr id="43" name="모서리가 둥근 직사각형 122">
                  <a:extLst>
                    <a:ext uri="{FF2B5EF4-FFF2-40B4-BE49-F238E27FC236}">
                      <a16:creationId xmlns:a16="http://schemas.microsoft.com/office/drawing/2014/main" id="{575094CC-B826-4595-A419-B8AB0454B8BF}"/>
                    </a:ext>
                  </a:extLst>
                </p:cNvPr>
                <p:cNvSpPr/>
                <p:nvPr/>
              </p:nvSpPr>
              <p:spPr>
                <a:xfrm>
                  <a:off x="8059368" y="4742704"/>
                  <a:ext cx="1547085" cy="54884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데이터 갱신</a:t>
                  </a:r>
                </a:p>
              </p:txBody>
            </p:sp>
          </p:grp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EC33480-D9C6-4FE3-87BA-761C9769E27C}"/>
                  </a:ext>
                </a:extLst>
              </p:cNvPr>
              <p:cNvSpPr/>
              <p:nvPr/>
            </p:nvSpPr>
            <p:spPr>
              <a:xfrm>
                <a:off x="8291743" y="2697911"/>
                <a:ext cx="1156924" cy="2454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FF0000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통신 모듈</a:t>
                </a:r>
              </a:p>
            </p:txBody>
          </p: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1277189-BE21-4F07-953F-7C060F674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70528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679324" y="700374"/>
            <a:ext cx="7857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통신 모듈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(DB)</a:t>
            </a:r>
            <a:endParaRPr lang="ko-KR" altLang="en-US" sz="4000" b="1" spc="-15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75"/>
          <a:stretch/>
        </p:blipFill>
        <p:spPr>
          <a:xfrm>
            <a:off x="4687522" y="1517400"/>
            <a:ext cx="6616949" cy="2224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C41EF0-6E1E-40CA-9291-2BB3D5B6B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74" y="4010926"/>
            <a:ext cx="2089862" cy="488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DD6E96-384F-483E-BC5D-A30BD3BE40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34" y="2454406"/>
            <a:ext cx="1864926" cy="1242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6EB686-5104-4BF1-90C9-F8BB022E2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29" y="2548730"/>
            <a:ext cx="2055897" cy="1060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2FE930-ED40-4905-A29B-F669E42A4901}"/>
              </a:ext>
            </a:extLst>
          </p:cNvPr>
          <p:cNvSpPr txBox="1"/>
          <p:nvPr/>
        </p:nvSpPr>
        <p:spPr>
          <a:xfrm>
            <a:off x="4500373" y="4092188"/>
            <a:ext cx="6804098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함수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public </a:t>
            </a:r>
            <a:r>
              <a:rPr lang="en-US" altLang="ko-KR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ArrayList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&lt;CDTO&gt; </a:t>
            </a:r>
            <a:r>
              <a:rPr lang="en-US" altLang="ko-KR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CList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(String </a:t>
            </a:r>
            <a:r>
              <a:rPr lang="en-US" altLang="ko-KR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userID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기능 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user &amp; calendar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테이블의 데이터를 가져오는 함수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다루는정보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날짜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 수행도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리턴값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en-US" altLang="ko-KR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ArrayList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형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3F50DE9-8C50-46A2-AD71-FD8149751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2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70528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675146" y="697080"/>
            <a:ext cx="763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– </a:t>
            </a:r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통신 모듈 </a:t>
            </a:r>
            <a:r>
              <a:rPr lang="en-US" altLang="ko-KR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(DB)</a:t>
            </a:r>
            <a:endParaRPr lang="ko-KR" altLang="en-US" sz="4000" b="1" spc="-15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70493" y="1830204"/>
          <a:ext cx="2729776" cy="306309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64888">
                  <a:extLst>
                    <a:ext uri="{9D8B030D-6E8A-4147-A177-3AD203B41FA5}">
                      <a16:colId xmlns:a16="http://schemas.microsoft.com/office/drawing/2014/main" val="3470015676"/>
                    </a:ext>
                  </a:extLst>
                </a:gridCol>
                <a:gridCol w="1364888">
                  <a:extLst>
                    <a:ext uri="{9D8B030D-6E8A-4147-A177-3AD203B41FA5}">
                      <a16:colId xmlns:a16="http://schemas.microsoft.com/office/drawing/2014/main" val="2281948807"/>
                    </a:ext>
                  </a:extLst>
                </a:gridCol>
              </a:tblGrid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str_status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7264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userNum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0061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str_name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926064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count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549056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check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Varchar(5)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557196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199855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247865" y="1830204"/>
          <a:ext cx="2729776" cy="153154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64888">
                  <a:extLst>
                    <a:ext uri="{9D8B030D-6E8A-4147-A177-3AD203B41FA5}">
                      <a16:colId xmlns:a16="http://schemas.microsoft.com/office/drawing/2014/main" val="3470015676"/>
                    </a:ext>
                  </a:extLst>
                </a:gridCol>
                <a:gridCol w="1364888">
                  <a:extLst>
                    <a:ext uri="{9D8B030D-6E8A-4147-A177-3AD203B41FA5}">
                      <a16:colId xmlns:a16="http://schemas.microsoft.com/office/drawing/2014/main" val="2281948807"/>
                    </a:ext>
                  </a:extLst>
                </a:gridCol>
              </a:tblGrid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userNum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7264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0061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c_num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92606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710235" y="1830204"/>
          <a:ext cx="3323518" cy="306309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661759">
                  <a:extLst>
                    <a:ext uri="{9D8B030D-6E8A-4147-A177-3AD203B41FA5}">
                      <a16:colId xmlns:a16="http://schemas.microsoft.com/office/drawing/2014/main" val="3470015676"/>
                    </a:ext>
                  </a:extLst>
                </a:gridCol>
                <a:gridCol w="1661759">
                  <a:extLst>
                    <a:ext uri="{9D8B030D-6E8A-4147-A177-3AD203B41FA5}">
                      <a16:colId xmlns:a16="http://schemas.microsoft.com/office/drawing/2014/main" val="2281948807"/>
                    </a:ext>
                  </a:extLst>
                </a:gridCol>
              </a:tblGrid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userNum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7264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userID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0061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userPassword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926064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userName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549056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userAge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Varchar(5)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557196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userGender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19985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389890" y="5279697"/>
            <a:ext cx="2489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&lt;calendar&gt;</a:t>
            </a:r>
            <a:endParaRPr lang="ko-KR" altLang="en-US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7265" y="5279697"/>
            <a:ext cx="2397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&lt;streching&gt;</a:t>
            </a:r>
            <a:endParaRPr lang="ko-KR" altLang="en-US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5625" y="5279697"/>
            <a:ext cx="1466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&lt;user&gt;</a:t>
            </a:r>
            <a:endParaRPr lang="ko-KR" altLang="en-US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59F34-3134-44A5-B6CB-BF959B5E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5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개발환경 및 개발 방법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6</a:t>
                </a: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EA4887D-A9F4-4B24-A06B-F7180CE2C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968281"/>
              </p:ext>
            </p:extLst>
          </p:nvPr>
        </p:nvGraphicFramePr>
        <p:xfrm>
          <a:off x="1412216" y="1520351"/>
          <a:ext cx="9791403" cy="464015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744503">
                  <a:extLst>
                    <a:ext uri="{9D8B030D-6E8A-4147-A177-3AD203B41FA5}">
                      <a16:colId xmlns:a16="http://schemas.microsoft.com/office/drawing/2014/main" val="1877521526"/>
                    </a:ext>
                  </a:extLst>
                </a:gridCol>
                <a:gridCol w="5046900">
                  <a:extLst>
                    <a:ext uri="{9D8B030D-6E8A-4147-A177-3AD203B41FA5}">
                      <a16:colId xmlns:a16="http://schemas.microsoft.com/office/drawing/2014/main" val="1405914020"/>
                    </a:ext>
                  </a:extLst>
                </a:gridCol>
              </a:tblGrid>
              <a:tr h="34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MS Kinect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Kinect 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API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788116"/>
                  </a:ext>
                </a:extLst>
              </a:tr>
              <a:tr h="4274394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RGB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카메라 탑재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-&gt; color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view &amp; Depth view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통한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Skeleton View 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골격정보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추출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Tilt Motor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로 구성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-&gt;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카메라 상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하 움직임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Lean tracking(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경량 추적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Body tracking(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신체 추적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Face tracking(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얼굴 추적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Coordinate mapping(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좌표 매핑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457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C274B85-711E-4478-B4F0-D0B404772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73" y="2171190"/>
            <a:ext cx="3108016" cy="1749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DA853C-6EBE-4570-B075-253454138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9" t="19087" r="13392" b="9987"/>
          <a:stretch/>
        </p:blipFill>
        <p:spPr>
          <a:xfrm>
            <a:off x="7226423" y="2171190"/>
            <a:ext cx="2705004" cy="147369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D45D91-71CC-4754-AAF8-AAA694B344B9}"/>
              </a:ext>
            </a:extLst>
          </p:cNvPr>
          <p:cNvCxnSpPr>
            <a:cxnSpLocks/>
          </p:cNvCxnSpPr>
          <p:nvPr/>
        </p:nvCxnSpPr>
        <p:spPr>
          <a:xfrm>
            <a:off x="6565174" y="4722919"/>
            <a:ext cx="2484268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604DE6-5FCD-4047-8868-19F6D33B73B5}"/>
              </a:ext>
            </a:extLst>
          </p:cNvPr>
          <p:cNvCxnSpPr>
            <a:cxnSpLocks/>
          </p:cNvCxnSpPr>
          <p:nvPr/>
        </p:nvCxnSpPr>
        <p:spPr>
          <a:xfrm>
            <a:off x="6565174" y="5798597"/>
            <a:ext cx="3366253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D10BEAD-5757-4851-89AD-2AD5CA38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81504" y="1480968"/>
            <a:ext cx="10628991" cy="4782672"/>
            <a:chOff x="1162052" y="2416337"/>
            <a:chExt cx="9107364" cy="3803488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44862" y="1732594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-1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차 지적사항 및 개선사항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D01DD0-747B-4E67-922C-053FD2556710}"/>
              </a:ext>
            </a:extLst>
          </p:cNvPr>
          <p:cNvSpPr txBox="1"/>
          <p:nvPr/>
        </p:nvSpPr>
        <p:spPr>
          <a:xfrm>
            <a:off x="1283388" y="2511511"/>
            <a:ext cx="351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 효과 근거 제시 필요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B6506-95A6-450E-9884-13334F506E14}"/>
              </a:ext>
            </a:extLst>
          </p:cNvPr>
          <p:cNvSpPr txBox="1"/>
          <p:nvPr/>
        </p:nvSpPr>
        <p:spPr>
          <a:xfrm>
            <a:off x="949491" y="5894308"/>
            <a:ext cx="409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97DFC4-9148-47A0-8433-8A46144D0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74" y="2976428"/>
            <a:ext cx="3514670" cy="23236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8B9BBB-4790-469B-94A9-852CA6615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979698"/>
            <a:ext cx="3399856" cy="23973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C8FA90-1BAA-4851-B9C1-F191DCA536E8}"/>
              </a:ext>
            </a:extLst>
          </p:cNvPr>
          <p:cNvSpPr txBox="1"/>
          <p:nvPr/>
        </p:nvSpPr>
        <p:spPr>
          <a:xfrm>
            <a:off x="1954424" y="5290974"/>
            <a:ext cx="3094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-&gt; 12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주간의 스트레칭 운동을 통해 청소년의 체력과 자세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안정성에 대한 연구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E96EFF-8438-412D-B99E-AF45B72DDB80}"/>
              </a:ext>
            </a:extLst>
          </p:cNvPr>
          <p:cNvSpPr txBox="1"/>
          <p:nvPr/>
        </p:nvSpPr>
        <p:spPr>
          <a:xfrm>
            <a:off x="6168377" y="5274229"/>
            <a:ext cx="4374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-&gt;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비만 아동에게 지속적인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통제와 효과적인 운동 프로그램이 필요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683D58-D734-47BD-94D0-A25B849F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37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356055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개발환경 및 개발 방법</a:t>
            </a:r>
            <a:endParaRPr lang="en-US" altLang="ko-KR" sz="4000" b="1" spc="-15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6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7899852-A49F-4B99-B93C-3A60DF9D3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0227"/>
              </p:ext>
            </p:extLst>
          </p:nvPr>
        </p:nvGraphicFramePr>
        <p:xfrm>
          <a:off x="763481" y="1669004"/>
          <a:ext cx="10555549" cy="466077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90942">
                  <a:extLst>
                    <a:ext uri="{9D8B030D-6E8A-4147-A177-3AD203B41FA5}">
                      <a16:colId xmlns:a16="http://schemas.microsoft.com/office/drawing/2014/main" val="4156100421"/>
                    </a:ext>
                  </a:extLst>
                </a:gridCol>
                <a:gridCol w="2494626">
                  <a:extLst>
                    <a:ext uri="{9D8B030D-6E8A-4147-A177-3AD203B41FA5}">
                      <a16:colId xmlns:a16="http://schemas.microsoft.com/office/drawing/2014/main" val="2018640372"/>
                    </a:ext>
                  </a:extLst>
                </a:gridCol>
                <a:gridCol w="4003829">
                  <a:extLst>
                    <a:ext uri="{9D8B030D-6E8A-4147-A177-3AD203B41FA5}">
                      <a16:colId xmlns:a16="http://schemas.microsoft.com/office/drawing/2014/main" val="2985339269"/>
                    </a:ext>
                  </a:extLst>
                </a:gridCol>
                <a:gridCol w="2166152">
                  <a:extLst>
                    <a:ext uri="{9D8B030D-6E8A-4147-A177-3AD203B41FA5}">
                      <a16:colId xmlns:a16="http://schemas.microsoft.com/office/drawing/2014/main" val="2626895235"/>
                    </a:ext>
                  </a:extLst>
                </a:gridCol>
              </a:tblGrid>
              <a:tr h="38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OS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DB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개발 툴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언어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08627"/>
                  </a:ext>
                </a:extLst>
              </a:tr>
              <a:tr h="4277962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Window 10</a:t>
                      </a: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-&gt; UWP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가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window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10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부터 지원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MySQL</a:t>
                      </a: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-&gt; DB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는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MySQL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을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b="1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UWP(universal window platform)</a:t>
                      </a: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-&gt;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화면 출력 구현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다양한 장치에서 실행 가능한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유니버설 앱 개발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지원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b="1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C#/C++ </a:t>
                      </a:r>
                      <a:r>
                        <a:rPr lang="ko-KR" altLang="en-US" b="1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사용</a:t>
                      </a:r>
                      <a:endParaRPr lang="en-US" altLang="ko-KR" b="1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-&gt; UWP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가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C#/C++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55182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7E214DE-98E9-4D1B-A2E0-37898DF1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14" y="2397453"/>
            <a:ext cx="1428750" cy="142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746503-D835-4B53-9939-5B9C8717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341" y="2397453"/>
            <a:ext cx="1905000" cy="1171575"/>
          </a:xfrm>
          <a:prstGeom prst="rect">
            <a:avLst/>
          </a:prstGeom>
        </p:spPr>
      </p:pic>
      <p:pic>
        <p:nvPicPr>
          <p:cNvPr id="23" name="Picture 2" descr="ì ëë²ì¤ Windows íë«í¼ ì± ë¤ì í ì¥ì¹ìì ì¤í, ì ìí ì¬ì©ì ì¸í°íì´ì¤, ìì° ì¤ë¬ì´ ì¬ì©ì ìë ¥, íëì ì¤í ì´, íí¸ë ì¼í° ì§ì ë° í´ë¼ì°ë ìë¹ì¤">
            <a:extLst>
              <a:ext uri="{FF2B5EF4-FFF2-40B4-BE49-F238E27FC236}">
                <a16:creationId xmlns:a16="http://schemas.microsoft.com/office/drawing/2014/main" id="{F654B7D0-5456-4DFE-B23A-68E57BFCB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18" y="2397453"/>
            <a:ext cx="3552824" cy="14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B5B01D4-A77A-4C0E-B933-6BFD456A5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755" y="2397453"/>
            <a:ext cx="1786031" cy="171583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8BB35-C814-47C8-B6A5-6AAD988A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24360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데모 환경 설계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7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DC2A4AF-FC24-40AD-9DA7-8C766EF0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17" y="1572536"/>
            <a:ext cx="2527841" cy="1660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EDDB44-C06A-498E-A5DE-51A7C7D5E237}"/>
              </a:ext>
            </a:extLst>
          </p:cNvPr>
          <p:cNvSpPr txBox="1"/>
          <p:nvPr/>
        </p:nvSpPr>
        <p:spPr>
          <a:xfrm>
            <a:off x="1092417" y="3300607"/>
            <a:ext cx="2208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앱굴림 L" panose="02020603020101020101" pitchFamily="18" charset="-127"/>
                <a:ea typeface="210 앱굴림 L" panose="02020603020101020101" pitchFamily="18" charset="-127"/>
              </a:rPr>
              <a:t>1. 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WEB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통해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회원가입 후 로그인 </a:t>
            </a:r>
          </a:p>
        </p:txBody>
      </p:sp>
      <p:pic>
        <p:nvPicPr>
          <p:cNvPr id="2050" name="Picture 2" descr="í¤ë¥í¸ì ëí ì´ë¯¸ì§ ê²ìê²°ê³¼">
            <a:extLst>
              <a:ext uri="{FF2B5EF4-FFF2-40B4-BE49-F238E27FC236}">
                <a16:creationId xmlns:a16="http://schemas.microsoft.com/office/drawing/2014/main" id="{B0F4F4C8-13CF-4A63-ACD2-D4E633ED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56" y="13861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687DFF57-9F8B-46CD-94CC-9302ADDCE4A1}"/>
              </a:ext>
            </a:extLst>
          </p:cNvPr>
          <p:cNvSpPr/>
          <p:nvPr/>
        </p:nvSpPr>
        <p:spPr>
          <a:xfrm>
            <a:off x="4000004" y="2152953"/>
            <a:ext cx="454377" cy="499928"/>
          </a:xfrm>
          <a:prstGeom prst="chevron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FBA4F4-FF43-4FB4-93EF-01B722C5C102}"/>
              </a:ext>
            </a:extLst>
          </p:cNvPr>
          <p:cNvGrpSpPr/>
          <p:nvPr/>
        </p:nvGrpSpPr>
        <p:grpSpPr>
          <a:xfrm>
            <a:off x="4875013" y="1399344"/>
            <a:ext cx="2127238" cy="1944642"/>
            <a:chOff x="4901647" y="1647921"/>
            <a:chExt cx="2127238" cy="1944642"/>
          </a:xfrm>
        </p:grpSpPr>
        <p:sp>
          <p:nvSpPr>
            <p:cNvPr id="7" name="화살표: 위쪽 6">
              <a:extLst>
                <a:ext uri="{FF2B5EF4-FFF2-40B4-BE49-F238E27FC236}">
                  <a16:creationId xmlns:a16="http://schemas.microsoft.com/office/drawing/2014/main" id="{912F9187-7324-4A6D-942B-980525EB9FD2}"/>
                </a:ext>
              </a:extLst>
            </p:cNvPr>
            <p:cNvSpPr/>
            <p:nvPr/>
          </p:nvSpPr>
          <p:spPr>
            <a:xfrm rot="14167128">
              <a:off x="5478097" y="2521142"/>
              <a:ext cx="111956" cy="970619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화살표: 위쪽 21">
              <a:extLst>
                <a:ext uri="{FF2B5EF4-FFF2-40B4-BE49-F238E27FC236}">
                  <a16:creationId xmlns:a16="http://schemas.microsoft.com/office/drawing/2014/main" id="{17B610D5-78D4-4CEB-970A-1AD3058F1156}"/>
                </a:ext>
              </a:extLst>
            </p:cNvPr>
            <p:cNvSpPr/>
            <p:nvPr/>
          </p:nvSpPr>
          <p:spPr>
            <a:xfrm>
              <a:off x="5856227" y="1782250"/>
              <a:ext cx="111956" cy="970619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위쪽 22">
              <a:extLst>
                <a:ext uri="{FF2B5EF4-FFF2-40B4-BE49-F238E27FC236}">
                  <a16:creationId xmlns:a16="http://schemas.microsoft.com/office/drawing/2014/main" id="{797B6258-CA28-4B9F-891F-E8F0E3D96BC6}"/>
                </a:ext>
              </a:extLst>
            </p:cNvPr>
            <p:cNvSpPr/>
            <p:nvPr/>
          </p:nvSpPr>
          <p:spPr>
            <a:xfrm rot="7360265">
              <a:off x="6284423" y="2506199"/>
              <a:ext cx="111956" cy="970619"/>
            </a:xfrm>
            <a:prstGeom prst="upArrow">
              <a:avLst/>
            </a:prstGeom>
            <a:solidFill>
              <a:schemeClr val="accent2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62ACF4-A60D-44F5-A34C-81AC30BBA63C}"/>
                </a:ext>
              </a:extLst>
            </p:cNvPr>
            <p:cNvSpPr txBox="1"/>
            <p:nvPr/>
          </p:nvSpPr>
          <p:spPr>
            <a:xfrm>
              <a:off x="4901647" y="3223231"/>
              <a:ext cx="41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X</a:t>
              </a:r>
              <a:endParaRPr lang="ko-KR" altLang="en-US" dirty="0">
                <a:solidFill>
                  <a:srgbClr val="FF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72CEAB-3AA8-4B20-ABE3-5B54FB26DB87}"/>
                </a:ext>
              </a:extLst>
            </p:cNvPr>
            <p:cNvSpPr txBox="1"/>
            <p:nvPr/>
          </p:nvSpPr>
          <p:spPr>
            <a:xfrm>
              <a:off x="6003693" y="1647921"/>
              <a:ext cx="275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Y</a:t>
              </a:r>
              <a:endParaRPr lang="ko-KR" altLang="en-US" dirty="0">
                <a:solidFill>
                  <a:schemeClr val="accent4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FC8589-D502-4E36-89A8-9D15F8991FF6}"/>
                </a:ext>
              </a:extLst>
            </p:cNvPr>
            <p:cNvSpPr txBox="1"/>
            <p:nvPr/>
          </p:nvSpPr>
          <p:spPr>
            <a:xfrm flipH="1" flipV="1">
              <a:off x="6731483" y="3169495"/>
              <a:ext cx="29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Z</a:t>
              </a:r>
              <a:endParaRPr lang="ko-KR" altLang="en-US" dirty="0">
                <a:solidFill>
                  <a:schemeClr val="accent2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</p:grp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D16D0A05-584B-4F74-B75C-85B389535CA4}"/>
              </a:ext>
            </a:extLst>
          </p:cNvPr>
          <p:cNvSpPr/>
          <p:nvPr/>
        </p:nvSpPr>
        <p:spPr>
          <a:xfrm rot="5400000">
            <a:off x="9055891" y="3872831"/>
            <a:ext cx="454377" cy="499928"/>
          </a:xfrm>
          <a:prstGeom prst="chevron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1BD62-AB0D-41CF-B95A-7E2B98F0CF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t="5587" r="71361" b="14667"/>
          <a:stretch/>
        </p:blipFill>
        <p:spPr>
          <a:xfrm>
            <a:off x="8892738" y="688332"/>
            <a:ext cx="943003" cy="26277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B9AD8A2-ECAE-42A5-82F1-4E27C0DD0497}"/>
              </a:ext>
            </a:extLst>
          </p:cNvPr>
          <p:cNvSpPr txBox="1"/>
          <p:nvPr/>
        </p:nvSpPr>
        <p:spPr>
          <a:xfrm>
            <a:off x="8826106" y="1374346"/>
            <a:ext cx="27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accent4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513DC9-970B-4BEA-AE71-D310E8C41D3D}"/>
              </a:ext>
            </a:extLst>
          </p:cNvPr>
          <p:cNvGrpSpPr/>
          <p:nvPr/>
        </p:nvGrpSpPr>
        <p:grpSpPr>
          <a:xfrm>
            <a:off x="8216544" y="1314408"/>
            <a:ext cx="2127238" cy="1944642"/>
            <a:chOff x="8118889" y="1622760"/>
            <a:chExt cx="2127238" cy="1944642"/>
          </a:xfrm>
        </p:grpSpPr>
        <p:sp>
          <p:nvSpPr>
            <p:cNvPr id="37" name="화살표: 위쪽 36">
              <a:extLst>
                <a:ext uri="{FF2B5EF4-FFF2-40B4-BE49-F238E27FC236}">
                  <a16:creationId xmlns:a16="http://schemas.microsoft.com/office/drawing/2014/main" id="{821AE3F8-6CBC-44B8-B86F-67CEA95D00C6}"/>
                </a:ext>
              </a:extLst>
            </p:cNvPr>
            <p:cNvSpPr/>
            <p:nvPr/>
          </p:nvSpPr>
          <p:spPr>
            <a:xfrm rot="14167128">
              <a:off x="8695339" y="2495981"/>
              <a:ext cx="111956" cy="970619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화살표: 위쪽 37">
              <a:extLst>
                <a:ext uri="{FF2B5EF4-FFF2-40B4-BE49-F238E27FC236}">
                  <a16:creationId xmlns:a16="http://schemas.microsoft.com/office/drawing/2014/main" id="{74BFE57F-BA62-4B6A-9D28-B4ACB975E75B}"/>
                </a:ext>
              </a:extLst>
            </p:cNvPr>
            <p:cNvSpPr/>
            <p:nvPr/>
          </p:nvSpPr>
          <p:spPr>
            <a:xfrm>
              <a:off x="9073469" y="1718517"/>
              <a:ext cx="111956" cy="970619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위쪽 38">
              <a:extLst>
                <a:ext uri="{FF2B5EF4-FFF2-40B4-BE49-F238E27FC236}">
                  <a16:creationId xmlns:a16="http://schemas.microsoft.com/office/drawing/2014/main" id="{033D592C-30DD-4E31-ABC0-7B972BF7ACFD}"/>
                </a:ext>
              </a:extLst>
            </p:cNvPr>
            <p:cNvSpPr/>
            <p:nvPr/>
          </p:nvSpPr>
          <p:spPr>
            <a:xfrm rot="7360265">
              <a:off x="9501665" y="2481038"/>
              <a:ext cx="111956" cy="970619"/>
            </a:xfrm>
            <a:prstGeom prst="upArrow">
              <a:avLst/>
            </a:prstGeom>
            <a:solidFill>
              <a:schemeClr val="accent2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9B414B-5CC9-4666-85DE-EE099D9BE762}"/>
                </a:ext>
              </a:extLst>
            </p:cNvPr>
            <p:cNvSpPr txBox="1"/>
            <p:nvPr/>
          </p:nvSpPr>
          <p:spPr>
            <a:xfrm>
              <a:off x="8118889" y="3198070"/>
              <a:ext cx="41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X</a:t>
              </a:r>
              <a:endParaRPr lang="ko-KR" altLang="en-US" dirty="0">
                <a:solidFill>
                  <a:srgbClr val="FF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3FAB5AE-D38E-45D3-A3B9-5C32D94E8E09}"/>
                </a:ext>
              </a:extLst>
            </p:cNvPr>
            <p:cNvSpPr txBox="1"/>
            <p:nvPr/>
          </p:nvSpPr>
          <p:spPr>
            <a:xfrm>
              <a:off x="9220935" y="1622760"/>
              <a:ext cx="275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Y</a:t>
              </a:r>
              <a:endParaRPr lang="ko-KR" altLang="en-US" dirty="0">
                <a:solidFill>
                  <a:schemeClr val="accent4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C92FFD-403D-49F4-9B33-506828D7C95B}"/>
                </a:ext>
              </a:extLst>
            </p:cNvPr>
            <p:cNvSpPr txBox="1"/>
            <p:nvPr/>
          </p:nvSpPr>
          <p:spPr>
            <a:xfrm flipH="1" flipV="1">
              <a:off x="9948725" y="3144334"/>
              <a:ext cx="29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Z</a:t>
              </a:r>
              <a:endParaRPr lang="ko-KR" altLang="en-US" dirty="0">
                <a:solidFill>
                  <a:schemeClr val="accent2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1854DF-F6A9-4267-9571-1F0D1372D541}"/>
              </a:ext>
            </a:extLst>
          </p:cNvPr>
          <p:cNvSpPr txBox="1"/>
          <p:nvPr/>
        </p:nvSpPr>
        <p:spPr>
          <a:xfrm>
            <a:off x="4521114" y="3407404"/>
            <a:ext cx="29014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앱굴림 L" panose="02020603020101020101" pitchFamily="18" charset="-127"/>
                <a:ea typeface="210 앱굴림 L" panose="02020603020101020101" pitchFamily="18" charset="-127"/>
              </a:rPr>
              <a:t>2. 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KINECT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이용한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body tracking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891BFE-153B-4C03-B8F4-9ABA8B749220}"/>
              </a:ext>
            </a:extLst>
          </p:cNvPr>
          <p:cNvSpPr txBox="1"/>
          <p:nvPr/>
        </p:nvSpPr>
        <p:spPr>
          <a:xfrm>
            <a:off x="8185977" y="3371686"/>
            <a:ext cx="2387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앱굴림 L" panose="02020603020101020101" pitchFamily="18" charset="-127"/>
                <a:ea typeface="210 앱굴림 L" panose="02020603020101020101" pitchFamily="18" charset="-127"/>
              </a:rPr>
              <a:t>3.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좌표 값 설정</a:t>
            </a:r>
          </a:p>
        </p:txBody>
      </p: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80A95715-9F57-4194-970A-4130706C8DFF}"/>
              </a:ext>
            </a:extLst>
          </p:cNvPr>
          <p:cNvSpPr/>
          <p:nvPr/>
        </p:nvSpPr>
        <p:spPr>
          <a:xfrm>
            <a:off x="7498055" y="2153130"/>
            <a:ext cx="454377" cy="499928"/>
          </a:xfrm>
          <a:prstGeom prst="chevron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EDA6E30-BF05-462D-B4CD-74A9BE23B1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7" t="24078" r="5633" b="15077"/>
          <a:stretch/>
        </p:blipFill>
        <p:spPr>
          <a:xfrm>
            <a:off x="8414864" y="4539432"/>
            <a:ext cx="1767823" cy="1607056"/>
          </a:xfrm>
          <a:prstGeom prst="rect">
            <a:avLst/>
          </a:prstGeom>
        </p:spPr>
      </p:pic>
      <p:pic>
        <p:nvPicPr>
          <p:cNvPr id="50" name="Picture 2" descr="í¤ë¥í¸ì ëí ì´ë¯¸ì§ ê²ìê²°ê³¼">
            <a:extLst>
              <a:ext uri="{FF2B5EF4-FFF2-40B4-BE49-F238E27FC236}">
                <a16:creationId xmlns:a16="http://schemas.microsoft.com/office/drawing/2014/main" id="{ED4C7286-21C6-46A9-967E-CED5F433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761" y="4287868"/>
            <a:ext cx="947603" cy="94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9AC09F-378A-49C8-9345-C6A17E9A55B8}"/>
              </a:ext>
            </a:extLst>
          </p:cNvPr>
          <p:cNvSpPr txBox="1"/>
          <p:nvPr/>
        </p:nvSpPr>
        <p:spPr>
          <a:xfrm>
            <a:off x="9533044" y="5716936"/>
            <a:ext cx="19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앱굴림 L" panose="02020603020101020101" pitchFamily="18" charset="-127"/>
                <a:ea typeface="210 앱굴림 L" panose="02020603020101020101" pitchFamily="18" charset="-127"/>
              </a:rPr>
              <a:t>4.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 수행</a:t>
            </a:r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286347B8-F91D-4EB4-9355-976B45A86925}"/>
              </a:ext>
            </a:extLst>
          </p:cNvPr>
          <p:cNvSpPr/>
          <p:nvPr/>
        </p:nvSpPr>
        <p:spPr>
          <a:xfrm rot="10800000">
            <a:off x="7498055" y="4747832"/>
            <a:ext cx="454377" cy="499928"/>
          </a:xfrm>
          <a:prstGeom prst="chevron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7F8553D-3619-4AB7-A87D-D436C8400F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96" y="4077882"/>
            <a:ext cx="2470942" cy="173702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B501D09-4098-4459-AD6D-3F6A09361694}"/>
              </a:ext>
            </a:extLst>
          </p:cNvPr>
          <p:cNvSpPr txBox="1"/>
          <p:nvPr/>
        </p:nvSpPr>
        <p:spPr>
          <a:xfrm>
            <a:off x="4649678" y="5944055"/>
            <a:ext cx="288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5.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 수행기록 저장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9" name="화살표: 갈매기형 수장 58">
            <a:extLst>
              <a:ext uri="{FF2B5EF4-FFF2-40B4-BE49-F238E27FC236}">
                <a16:creationId xmlns:a16="http://schemas.microsoft.com/office/drawing/2014/main" id="{D548775D-3327-420A-B4E6-559426386CEF}"/>
              </a:ext>
            </a:extLst>
          </p:cNvPr>
          <p:cNvSpPr/>
          <p:nvPr/>
        </p:nvSpPr>
        <p:spPr>
          <a:xfrm rot="10800000">
            <a:off x="3994695" y="4696428"/>
            <a:ext cx="454377" cy="499928"/>
          </a:xfrm>
          <a:prstGeom prst="chevron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5C2CB17-74AA-4F77-957A-3EA758BF94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42" y="4049892"/>
            <a:ext cx="3308277" cy="160705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0AE9D15-C166-4DAD-B774-982C1DDB7903}"/>
              </a:ext>
            </a:extLst>
          </p:cNvPr>
          <p:cNvSpPr txBox="1"/>
          <p:nvPr/>
        </p:nvSpPr>
        <p:spPr>
          <a:xfrm>
            <a:off x="888318" y="5879007"/>
            <a:ext cx="3560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앱굴림 L" panose="02020603020101020101" pitchFamily="18" charset="-127"/>
                <a:ea typeface="210 앱굴림 L" panose="02020603020101020101" pitchFamily="18" charset="-127"/>
              </a:rPr>
              <a:t>6.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WEB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달력을 통해 수행기록 확인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5" name="화살표: 위쪽 54">
            <a:extLst>
              <a:ext uri="{FF2B5EF4-FFF2-40B4-BE49-F238E27FC236}">
                <a16:creationId xmlns:a16="http://schemas.microsoft.com/office/drawing/2014/main" id="{DE3B94E4-530C-4635-8388-87511A432E48}"/>
              </a:ext>
            </a:extLst>
          </p:cNvPr>
          <p:cNvSpPr/>
          <p:nvPr/>
        </p:nvSpPr>
        <p:spPr>
          <a:xfrm rot="2035313">
            <a:off x="6708623" y="4351221"/>
            <a:ext cx="111039" cy="21555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5FBC6C9A-DE3B-4054-94C1-F44C4068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40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업무 분담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2944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8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17A627-63A7-4C2E-8B66-56C80ECED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37985"/>
              </p:ext>
            </p:extLst>
          </p:nvPr>
        </p:nvGraphicFramePr>
        <p:xfrm>
          <a:off x="1500733" y="1625187"/>
          <a:ext cx="9241245" cy="439548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48249">
                  <a:extLst>
                    <a:ext uri="{9D8B030D-6E8A-4147-A177-3AD203B41FA5}">
                      <a16:colId xmlns:a16="http://schemas.microsoft.com/office/drawing/2014/main" val="602941479"/>
                    </a:ext>
                  </a:extLst>
                </a:gridCol>
                <a:gridCol w="1848249">
                  <a:extLst>
                    <a:ext uri="{9D8B030D-6E8A-4147-A177-3AD203B41FA5}">
                      <a16:colId xmlns:a16="http://schemas.microsoft.com/office/drawing/2014/main" val="207134923"/>
                    </a:ext>
                  </a:extLst>
                </a:gridCol>
                <a:gridCol w="1848249">
                  <a:extLst>
                    <a:ext uri="{9D8B030D-6E8A-4147-A177-3AD203B41FA5}">
                      <a16:colId xmlns:a16="http://schemas.microsoft.com/office/drawing/2014/main" val="1732395638"/>
                    </a:ext>
                  </a:extLst>
                </a:gridCol>
                <a:gridCol w="1848249">
                  <a:extLst>
                    <a:ext uri="{9D8B030D-6E8A-4147-A177-3AD203B41FA5}">
                      <a16:colId xmlns:a16="http://schemas.microsoft.com/office/drawing/2014/main" val="2275677677"/>
                    </a:ext>
                  </a:extLst>
                </a:gridCol>
                <a:gridCol w="1848249">
                  <a:extLst>
                    <a:ext uri="{9D8B030D-6E8A-4147-A177-3AD203B41FA5}">
                      <a16:colId xmlns:a16="http://schemas.microsoft.com/office/drawing/2014/main" val="3688845543"/>
                    </a:ext>
                  </a:extLst>
                </a:gridCol>
              </a:tblGrid>
              <a:tr h="3797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염유진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최예진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김연준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김효빈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76223"/>
                  </a:ext>
                </a:extLst>
              </a:tr>
              <a:tr h="202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업무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UWP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플랫폼 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구현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사용자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UI 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  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설계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개발</a:t>
                      </a:r>
                    </a:p>
                    <a:p>
                      <a:pPr algn="l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Kinect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   API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조사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Coordinate mapping)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신체 인식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일치율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 기능 구현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l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Kinect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   API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조사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Body tracking)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신체 인식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/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dirty="0" err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일치율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기능구현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UWP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플랫폼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구현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DB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구축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1145"/>
                  </a:ext>
                </a:extLst>
              </a:tr>
              <a:tr h="1181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키넥트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인식 확인과 동작 </a:t>
                      </a:r>
                      <a:r>
                        <a:rPr lang="ko-KR" altLang="en-US" dirty="0" err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일치율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확인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통합 테스트 및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DB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연동 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814501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6631DD-821B-4C67-92A0-BAD041CC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수행 일정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9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714278"/>
              </p:ext>
            </p:extLst>
          </p:nvPr>
        </p:nvGraphicFramePr>
        <p:xfrm>
          <a:off x="757498" y="1423687"/>
          <a:ext cx="10677004" cy="4389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9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1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항목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추진사항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12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2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3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4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5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6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7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사전조사 및</a:t>
                      </a:r>
                      <a:endParaRPr lang="en-US" altLang="ko-KR" sz="1400" b="1"/>
                    </a:p>
                    <a:p>
                      <a:pPr algn="ctr" latinLnBrk="1"/>
                      <a:r>
                        <a:rPr lang="ko-KR" altLang="en-US" sz="1400" b="1"/>
                        <a:t>제안서 발표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주제에 따른 사전조사</a:t>
                      </a:r>
                      <a:endParaRPr lang="en-US" altLang="ko-KR" sz="1400" b="1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제안서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/>
                        <a:t>자료수집 및 스터디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- Kinect  </a:t>
                      </a:r>
                      <a:r>
                        <a:rPr lang="en-US" altLang="ko-KR" sz="1400" b="1" dirty="0" err="1"/>
                        <a:t>Api</a:t>
                      </a:r>
                      <a:r>
                        <a:rPr lang="en-US" altLang="ko-KR" sz="1400" b="1" baseline="0" dirty="0"/>
                        <a:t> </a:t>
                      </a:r>
                      <a:r>
                        <a:rPr lang="ko-KR" altLang="en-US" sz="1400" b="1" baseline="0" dirty="0"/>
                        <a:t>조사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b="1" dirty="0"/>
                        <a:t>- </a:t>
                      </a:r>
                      <a:r>
                        <a:rPr lang="ko-KR" altLang="en-US" sz="1400" b="1" dirty="0"/>
                        <a:t>구현 관련 스터디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/>
                        <a:t>시스템 설계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시스템 설계</a:t>
                      </a:r>
                      <a:endParaRPr lang="en-US" altLang="ko-KR" sz="1400" b="1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상세 설계</a:t>
                      </a:r>
                      <a:endParaRPr lang="en-US" altLang="ko-KR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733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구현 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코딩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사용자 </a:t>
                      </a:r>
                      <a:r>
                        <a:rPr lang="en-US" altLang="ko-KR" sz="1400" b="1"/>
                        <a:t>UI</a:t>
                      </a:r>
                      <a:r>
                        <a:rPr lang="en-US" altLang="ko-KR" sz="1400" b="1" baseline="0"/>
                        <a:t> / </a:t>
                      </a:r>
                      <a:r>
                        <a:rPr lang="ko-KR" altLang="en-US" sz="1400" b="1" baseline="0"/>
                        <a:t>설계</a:t>
                      </a:r>
                      <a:endParaRPr lang="en-US" altLang="ko-KR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/>
                        <a:t>- Kinect</a:t>
                      </a:r>
                      <a:r>
                        <a:rPr lang="en-US" altLang="ko-KR" sz="1400" b="1" baseline="0"/>
                        <a:t>  </a:t>
                      </a:r>
                      <a:r>
                        <a:rPr lang="ko-KR" altLang="en-US" sz="1400" b="1" baseline="0"/>
                        <a:t>신체 인식 구현</a:t>
                      </a:r>
                      <a:endParaRPr lang="en-US" altLang="ko-KR" sz="1400" b="1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7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/>
                        <a:t>- UWP</a:t>
                      </a:r>
                      <a:r>
                        <a:rPr lang="en-US" altLang="ko-KR" sz="1400" b="1" baseline="0"/>
                        <a:t> </a:t>
                      </a:r>
                      <a:r>
                        <a:rPr lang="ko-KR" altLang="en-US" sz="1400" b="1" baseline="0"/>
                        <a:t>플랫폼 구현</a:t>
                      </a:r>
                      <a:endParaRPr lang="en-US" altLang="ko-KR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57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/>
                        <a:t>- DB /</a:t>
                      </a:r>
                      <a:r>
                        <a:rPr lang="en-US" altLang="ko-KR" sz="1400" b="1" baseline="0"/>
                        <a:t> </a:t>
                      </a:r>
                      <a:r>
                        <a:rPr lang="ko-KR" altLang="en-US" sz="1400" b="1" baseline="0"/>
                        <a:t>웹서버 구축</a:t>
                      </a:r>
                      <a:endParaRPr lang="en-US" altLang="ko-KR" sz="1400" b="1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2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중간 테스트 및  보완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-</a:t>
                      </a:r>
                      <a:r>
                        <a:rPr lang="ko-KR" altLang="en-US" sz="1400" b="1" baseline="0"/>
                        <a:t> 중간 테스트 및 보완</a:t>
                      </a:r>
                      <a:endParaRPr lang="en-US" altLang="ko-KR" sz="1400" b="1" baseline="0"/>
                    </a:p>
                    <a:p>
                      <a:pPr latinLnBrk="1"/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중간 보고서 작성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2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통합 테스트 및 보완</a:t>
                      </a:r>
                      <a:endParaRPr lang="en-US" altLang="ko-KR" sz="1400" b="1"/>
                    </a:p>
                    <a:p>
                      <a:pPr algn="ctr" latinLnBrk="1"/>
                      <a:r>
                        <a:rPr lang="ko-KR" altLang="en-US" sz="1400" b="1"/>
                        <a:t>최종 보고서 제출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통합 테스및 및 보완</a:t>
                      </a:r>
                      <a:endParaRPr lang="en-US" altLang="ko-KR" sz="1400" b="1"/>
                    </a:p>
                    <a:p>
                      <a:pPr latinLnBrk="1"/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최종 보고서 제출 및 발표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162309" y="2091956"/>
            <a:ext cx="763929" cy="191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49389" y="2637896"/>
            <a:ext cx="763929" cy="191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49389" y="3160696"/>
            <a:ext cx="763929" cy="191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079522" y="4898827"/>
            <a:ext cx="1566000" cy="191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645522" y="5465987"/>
            <a:ext cx="763929" cy="191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10135" y="3564860"/>
            <a:ext cx="763929" cy="1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319778" y="3873853"/>
            <a:ext cx="2748169" cy="1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21703" y="4188603"/>
            <a:ext cx="2748169" cy="1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74064" y="4491478"/>
            <a:ext cx="1986158" cy="1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F26EACE-CE63-4633-95A8-71FB8C21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2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필요기술 및 참고문헌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004539" y="853629"/>
            <a:ext cx="700677" cy="599572"/>
            <a:chOff x="4734526" y="5245506"/>
            <a:chExt cx="700677" cy="599572"/>
          </a:xfrm>
        </p:grpSpPr>
        <p:grpSp>
          <p:nvGrpSpPr>
            <p:cNvPr id="36" name="그룹 35"/>
            <p:cNvGrpSpPr/>
            <p:nvPr/>
          </p:nvGrpSpPr>
          <p:grpSpPr>
            <a:xfrm>
              <a:off x="4734526" y="5248263"/>
              <a:ext cx="700677" cy="596815"/>
              <a:chOff x="4734527" y="2264572"/>
              <a:chExt cx="700677" cy="596815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734527" y="2264572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5249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10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1BF4D9B-73DB-421E-BC4A-479C01238753}"/>
              </a:ext>
            </a:extLst>
          </p:cNvPr>
          <p:cNvSpPr txBox="1"/>
          <p:nvPr/>
        </p:nvSpPr>
        <p:spPr>
          <a:xfrm>
            <a:off x="1203067" y="1811179"/>
            <a:ext cx="88198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Microsoft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개발자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센터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2"/>
              </a:rPr>
              <a:t>https://developer.microsoft.com/ko-kr/windows/kinect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관련 교재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「</a:t>
            </a:r>
            <a:r>
              <a:rPr lang="ko-KR" altLang="en-US" b="1" dirty="0"/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이제 시작이야 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프로그래밍 」</a:t>
            </a:r>
            <a:r>
              <a:rPr lang="ko-KR" altLang="en-US" b="1" dirty="0"/>
              <a:t> </a:t>
            </a:r>
            <a:r>
              <a:rPr lang="en-US" altLang="ko-KR" b="1" dirty="0"/>
              <a:t>--&gt;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관련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커뮤티케이션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블로그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https://cafe.naver.com/openkinect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관련 개인 블로그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https://talkingaboutme.tistory.com/category/About%20OpenCV?page=1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5"/>
              </a:rPr>
              <a:t>http://darkpgmr.tistory.com/102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관련 외국사이트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6"/>
              </a:rPr>
              <a:t>https://channel9.msdn.com/Series/Programming-Kinect-for-Windows-v2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1026" name="Picture 2" descr="http://image.kyobobook.co.kr/images/book/xlarge/268/x978899477426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37" y="845098"/>
            <a:ext cx="2126648" cy="25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6E5EB-4904-4397-B0ED-B375D147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2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필요기술 및 참고문헌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5249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10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65B64A2-3815-4A2B-B6A3-78D2AA3169D1}"/>
              </a:ext>
            </a:extLst>
          </p:cNvPr>
          <p:cNvGraphicFramePr>
            <a:graphicFrameLocks noGrp="1"/>
          </p:cNvGraphicFramePr>
          <p:nvPr/>
        </p:nvGraphicFramePr>
        <p:xfrm>
          <a:off x="6837663" y="1319962"/>
          <a:ext cx="4981197" cy="466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1983">
                  <a:extLst>
                    <a:ext uri="{9D8B030D-6E8A-4147-A177-3AD203B41FA5}">
                      <a16:colId xmlns:a16="http://schemas.microsoft.com/office/drawing/2014/main" val="486408370"/>
                    </a:ext>
                  </a:extLst>
                </a:gridCol>
                <a:gridCol w="729667">
                  <a:extLst>
                    <a:ext uri="{9D8B030D-6E8A-4147-A177-3AD203B41FA5}">
                      <a16:colId xmlns:a16="http://schemas.microsoft.com/office/drawing/2014/main" val="1154054517"/>
                    </a:ext>
                  </a:extLst>
                </a:gridCol>
                <a:gridCol w="3049547">
                  <a:extLst>
                    <a:ext uri="{9D8B030D-6E8A-4147-A177-3AD203B41FA5}">
                      <a16:colId xmlns:a16="http://schemas.microsoft.com/office/drawing/2014/main" val="2910343664"/>
                    </a:ext>
                  </a:extLst>
                </a:gridCol>
              </a:tblGrid>
              <a:tr h="21672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 Kinect v2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077413"/>
                  </a:ext>
                </a:extLst>
              </a:tr>
              <a:tr h="21672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1920 x 1080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473265"/>
                  </a:ext>
                </a:extLst>
              </a:tr>
              <a:tr h="2167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Fps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30fpx *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969542"/>
                  </a:ext>
                </a:extLst>
              </a:tr>
              <a:tr h="21672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512 x 424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00899"/>
                  </a:ext>
                </a:extLst>
              </a:tr>
              <a:tr h="2167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Fps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30fps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104037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인물 영역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572834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인물 자세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698484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관절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 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관절 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67240"/>
                  </a:ext>
                </a:extLst>
              </a:tr>
              <a:tr h="3650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손의 개폐상태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O(SDK)</a:t>
                      </a:r>
                    </a:p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782948"/>
                  </a:ext>
                </a:extLst>
              </a:tr>
              <a:tr h="3650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심도의 취득 범위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0.5~8.0m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20043"/>
                  </a:ext>
                </a:extLst>
              </a:tr>
              <a:tr h="3650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인물의 검출 범위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0.5~4.5m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48409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56790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114154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여러 응용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143157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틸트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모터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X(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수동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122570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EE66183D-5667-4883-9BA3-B209DB1B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13" y="2012844"/>
            <a:ext cx="6257373" cy="34861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F4D9B-73DB-421E-BC4A-479C01238753}"/>
              </a:ext>
            </a:extLst>
          </p:cNvPr>
          <p:cNvSpPr txBox="1"/>
          <p:nvPr/>
        </p:nvSpPr>
        <p:spPr>
          <a:xfrm>
            <a:off x="837308" y="1510640"/>
            <a:ext cx="47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</a:t>
            </a:r>
            <a:r>
              <a:rPr lang="ko-KR" altLang="en-US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(Kinect) v2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사양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9CF4F-F299-4C83-A15F-02AEB09A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2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36" y="3077219"/>
            <a:ext cx="3174580" cy="3780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67" y="3077219"/>
            <a:ext cx="2720680" cy="37807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8367" y="825374"/>
            <a:ext cx="70445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150" dirty="0">
                <a:solidFill>
                  <a:srgbClr val="00C3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</a:t>
            </a:r>
            <a:r>
              <a:rPr lang="ko-KR" altLang="en-US" sz="6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6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</a:t>
            </a:r>
          </a:p>
          <a:p>
            <a:r>
              <a:rPr lang="en-US" altLang="ko-KR" sz="6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ANY QUESTIONS?</a:t>
            </a:r>
            <a:endParaRPr lang="ko-KR" altLang="en-US" sz="66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01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81504" y="1480968"/>
            <a:ext cx="10628991" cy="4782672"/>
            <a:chOff x="1162052" y="2416337"/>
            <a:chExt cx="9107364" cy="3803488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44862" y="1732594"/>
            <a:ext cx="5837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-1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차 지적사항 및 개선사항</a:t>
            </a:r>
          </a:p>
          <a:p>
            <a:endParaRPr lang="ko-KR" altLang="en-US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D01DD0-747B-4E67-922C-053FD2556710}"/>
              </a:ext>
            </a:extLst>
          </p:cNvPr>
          <p:cNvSpPr txBox="1"/>
          <p:nvPr/>
        </p:nvSpPr>
        <p:spPr>
          <a:xfrm>
            <a:off x="1283388" y="2511511"/>
            <a:ext cx="351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흥미 유발 요소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2730C6-7EED-44D9-902C-1281DD44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55" y="2900901"/>
            <a:ext cx="3252449" cy="2600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58432F-B02D-46B3-BEC9-ED59A1504923}"/>
              </a:ext>
            </a:extLst>
          </p:cNvPr>
          <p:cNvSpPr txBox="1"/>
          <p:nvPr/>
        </p:nvSpPr>
        <p:spPr>
          <a:xfrm>
            <a:off x="6700160" y="5591517"/>
            <a:ext cx="32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WEB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달력을 통한 동기부여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19EB2-4B62-4586-B247-DCD65746C167}"/>
              </a:ext>
            </a:extLst>
          </p:cNvPr>
          <p:cNvSpPr txBox="1"/>
          <p:nvPr/>
        </p:nvSpPr>
        <p:spPr>
          <a:xfrm>
            <a:off x="1887507" y="5591517"/>
            <a:ext cx="360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캐릭터와 함께 하는 스트레칭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6C88B2-150A-45B2-8F07-189CCF84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96" y="3019535"/>
            <a:ext cx="2606526" cy="2332887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D37453F-FA1D-4DC7-A9FD-F5790EDF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4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81504" y="1480968"/>
            <a:ext cx="10628991" cy="4782672"/>
            <a:chOff x="1162052" y="2416337"/>
            <a:chExt cx="9107364" cy="3803488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44862" y="1732594"/>
            <a:ext cx="5837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-1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차 지적사항 및 개선사항</a:t>
            </a:r>
          </a:p>
          <a:p>
            <a:endParaRPr lang="ko-KR" altLang="en-US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D01DD0-747B-4E67-922C-053FD2556710}"/>
              </a:ext>
            </a:extLst>
          </p:cNvPr>
          <p:cNvSpPr txBox="1"/>
          <p:nvPr/>
        </p:nvSpPr>
        <p:spPr>
          <a:xfrm>
            <a:off x="1239108" y="2450013"/>
            <a:ext cx="351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3.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실험 데이터 제시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25A27B-114F-489E-BE1F-9B9FABDC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281" y="2880842"/>
            <a:ext cx="2034053" cy="2905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5F8265-AF63-416E-8BC7-B7D4437C7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81" y="2832399"/>
            <a:ext cx="553998" cy="5539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8090EC-E3DF-434D-9082-86621E8FB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58400" y="5309035"/>
            <a:ext cx="553998" cy="553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2F641A-382A-4B3D-AB5E-3CC80FAFF826}"/>
              </a:ext>
            </a:extLst>
          </p:cNvPr>
          <p:cNvSpPr txBox="1"/>
          <p:nvPr/>
        </p:nvSpPr>
        <p:spPr>
          <a:xfrm>
            <a:off x="6578646" y="3000711"/>
            <a:ext cx="34797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곰돌이랑</a:t>
            </a:r>
            <a:r>
              <a:rPr lang="ko-KR" altLang="en-US" sz="3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노래가 </a:t>
            </a:r>
            <a:endParaRPr lang="en-US" altLang="ko-KR" sz="3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3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같이 나와서 신나고 재밌어요</a:t>
            </a:r>
            <a:r>
              <a:rPr lang="en-US" altLang="ko-KR" sz="3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!!</a:t>
            </a:r>
          </a:p>
          <a:p>
            <a:pPr algn="ctr"/>
            <a:endParaRPr lang="en-US" altLang="ko-KR" sz="3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3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근데 힘들어요</a:t>
            </a:r>
            <a:endParaRPr lang="en-US" altLang="ko-KR" sz="3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en-US" altLang="ko-KR" sz="3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…</a:t>
            </a:r>
          </a:p>
          <a:p>
            <a:pPr algn="ctr"/>
            <a:endParaRPr lang="en-US" altLang="ko-KR" sz="3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D3FD67-D0D8-448B-B027-331EB11C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75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81504" y="1480968"/>
            <a:ext cx="10628991" cy="4782672"/>
            <a:chOff x="1162052" y="2416337"/>
            <a:chExt cx="9107364" cy="3803488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44862" y="1732594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-1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차 지적사항 및 개선사항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D01DD0-747B-4E67-922C-053FD2556710}"/>
              </a:ext>
            </a:extLst>
          </p:cNvPr>
          <p:cNvSpPr txBox="1"/>
          <p:nvPr/>
        </p:nvSpPr>
        <p:spPr>
          <a:xfrm>
            <a:off x="1239107" y="2450013"/>
            <a:ext cx="770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/>
              </a:rPr>
              <a:t>4. </a:t>
            </a:r>
            <a:r>
              <a:rPr lang="ko-KR" altLang="en-US" dirty="0">
                <a:ea typeface="210 앱굴림 L" panose="02020603020101020101"/>
              </a:rPr>
              <a:t>인식률에 대한 정의와 프로그램</a:t>
            </a:r>
            <a:r>
              <a:rPr lang="en-US" altLang="ko-KR" dirty="0">
                <a:ea typeface="210 앱굴림 L" panose="02020603020101020101"/>
              </a:rPr>
              <a:t>, </a:t>
            </a:r>
            <a:r>
              <a:rPr lang="ko-KR" altLang="en-US" dirty="0">
                <a:ea typeface="210 앱굴림 L" panose="02020603020101020101"/>
              </a:rPr>
              <a:t>알고리즘에 대한 많은 내용 추가 필요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3B28AF1-3731-4376-B6D6-3259D7EF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18" y="2895910"/>
            <a:ext cx="5754642" cy="30845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D22488-5B11-4B59-B054-50972C55DE9D}"/>
              </a:ext>
            </a:extLst>
          </p:cNvPr>
          <p:cNvSpPr txBox="1"/>
          <p:nvPr/>
        </p:nvSpPr>
        <p:spPr>
          <a:xfrm>
            <a:off x="6711524" y="5006373"/>
            <a:ext cx="469897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출처</a:t>
            </a:r>
            <a:r>
              <a:rPr lang="en-US" altLang="ko-KR" sz="1700" b="1" dirty="0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en-US" altLang="ko-KR" sz="1700" b="1" dirty="0" err="1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Scientfic.Net</a:t>
            </a:r>
            <a:r>
              <a:rPr lang="ko-KR" altLang="en-US" sz="1700" b="1" dirty="0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</a:t>
            </a:r>
            <a:r>
              <a:rPr lang="en-US" altLang="ko-KR" sz="1700" b="1" dirty="0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Kinect </a:t>
            </a:r>
            <a:r>
              <a:rPr lang="ko-KR" altLang="en-US" sz="1700" b="1" dirty="0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알고리즘 관련</a:t>
            </a:r>
            <a:endParaRPr lang="en-US" altLang="ko-KR" sz="1700" b="1" dirty="0">
              <a:solidFill>
                <a:srgbClr val="0070C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49DBA-E3C0-45A0-9AF7-C00CCD8C4FF1}"/>
              </a:ext>
            </a:extLst>
          </p:cNvPr>
          <p:cNvSpPr txBox="1"/>
          <p:nvPr/>
        </p:nvSpPr>
        <p:spPr>
          <a:xfrm>
            <a:off x="6847059" y="2801153"/>
            <a:ext cx="4451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210 앱굴림 L" panose="02020603020101020101" pitchFamily="18" charset="-127"/>
                <a:ea typeface="210 앱굴림 L" panose="02020603020101020101"/>
              </a:rPr>
              <a:t>&lt;Kinect </a:t>
            </a:r>
            <a:r>
              <a:rPr lang="ko-KR" altLang="en-US" sz="1500" b="1" dirty="0">
                <a:latin typeface="210 앱굴림 L" panose="02020603020101020101" pitchFamily="18" charset="-127"/>
                <a:ea typeface="210 앱굴림 L" panose="02020603020101020101"/>
              </a:rPr>
              <a:t>는 </a:t>
            </a:r>
            <a:r>
              <a:rPr lang="en-US" altLang="ko-KR" sz="1500" b="1" dirty="0">
                <a:latin typeface="210 앱굴림 L" panose="02020603020101020101" pitchFamily="18" charset="-127"/>
                <a:ea typeface="210 앱굴림 L" panose="02020603020101020101"/>
              </a:rPr>
              <a:t>SURF </a:t>
            </a:r>
            <a:r>
              <a:rPr lang="ko-KR" altLang="en-US" sz="1500" b="1" dirty="0">
                <a:latin typeface="210 앱굴림 L" panose="02020603020101020101" pitchFamily="18" charset="-127"/>
                <a:ea typeface="210 앱굴림 L" panose="02020603020101020101"/>
              </a:rPr>
              <a:t>알고리즘 사용</a:t>
            </a:r>
            <a:r>
              <a:rPr lang="en-US" altLang="ko-KR" sz="1500" b="1" dirty="0">
                <a:latin typeface="210 앱굴림 L" panose="02020603020101020101" pitchFamily="18" charset="-127"/>
                <a:ea typeface="210 앱굴림 L" panose="02020603020101020101"/>
              </a:rPr>
              <a:t>&gt;</a:t>
            </a:r>
          </a:p>
          <a:p>
            <a:endParaRPr lang="en-US" altLang="ko-KR" sz="1500" b="1" dirty="0">
              <a:latin typeface="210 앱굴림 L" panose="02020603020101020101" pitchFamily="18" charset="-127"/>
              <a:ea typeface="210 앱굴림 L" panose="02020603020101020101"/>
            </a:endParaRPr>
          </a:p>
          <a:p>
            <a:r>
              <a:rPr lang="en-US" altLang="ko-KR" sz="1500" b="1" dirty="0">
                <a:latin typeface="210 앱굴림 L" panose="02020603020101020101" pitchFamily="18" charset="-127"/>
                <a:ea typeface="210 앱굴림 L" panose="02020603020101020101"/>
              </a:rPr>
              <a:t>SURF(Speed-Up Robust Feature)</a:t>
            </a:r>
            <a:r>
              <a:rPr lang="ko-KR" altLang="en-US" sz="1500" b="1" dirty="0">
                <a:latin typeface="210 앱굴림 L" panose="02020603020101020101" pitchFamily="18" charset="-127"/>
                <a:ea typeface="210 앱굴림 L" panose="02020603020101020101"/>
              </a:rPr>
              <a:t>알고리즘이란</a:t>
            </a:r>
            <a:r>
              <a:rPr lang="en-US" altLang="ko-KR" sz="1500" b="1" dirty="0">
                <a:latin typeface="210 앱굴림 L" panose="02020603020101020101" pitchFamily="18" charset="-127"/>
                <a:ea typeface="210 앱굴림 L" panose="02020603020101020101"/>
              </a:rPr>
              <a:t>?</a:t>
            </a:r>
          </a:p>
          <a:p>
            <a:r>
              <a:rPr lang="ko-KR" altLang="en-US" sz="1500" b="1" dirty="0">
                <a:ea typeface="210 앱굴림 L" panose="02020603020101020101"/>
              </a:rPr>
              <a:t>다 중</a:t>
            </a:r>
            <a:r>
              <a:rPr lang="en-US" altLang="ko-KR" sz="1500" b="1" dirty="0">
                <a:ea typeface="210 앱굴림 L" panose="02020603020101020101"/>
              </a:rPr>
              <a:t>-</a:t>
            </a:r>
            <a:r>
              <a:rPr lang="ko-KR" altLang="en-US" sz="1500" b="1" dirty="0">
                <a:ea typeface="210 앱굴림 L" panose="02020603020101020101"/>
              </a:rPr>
              <a:t>스케일 공간 정리</a:t>
            </a:r>
            <a:r>
              <a:rPr lang="en-US" altLang="ko-KR" sz="1500" b="1" dirty="0">
                <a:ea typeface="210 앱굴림 L" panose="02020603020101020101"/>
              </a:rPr>
              <a:t>(Multi-Scale Space Theory)</a:t>
            </a:r>
            <a:r>
              <a:rPr lang="ko-KR" altLang="en-US" sz="1500" b="1" dirty="0">
                <a:ea typeface="210 앱굴림 L" panose="02020603020101020101"/>
              </a:rPr>
              <a:t>을 기 반하며</a:t>
            </a:r>
            <a:r>
              <a:rPr lang="en-US" altLang="ko-KR" sz="1500" b="1" dirty="0">
                <a:ea typeface="210 앱굴림 L" panose="02020603020101020101"/>
              </a:rPr>
              <a:t>, </a:t>
            </a:r>
            <a:r>
              <a:rPr lang="ko-KR" altLang="en-US" sz="1500" b="1" dirty="0">
                <a:ea typeface="210 앱굴림 L" panose="02020603020101020101"/>
              </a:rPr>
              <a:t>특징 기술자는 성능과 정확성에서 </a:t>
            </a:r>
            <a:r>
              <a:rPr lang="ko-KR" altLang="en-US" sz="1500" b="1" dirty="0">
                <a:latin typeface="210 앱굴림 L" panose="02020603020101020101" pitchFamily="18" charset="-127"/>
                <a:ea typeface="210 앱굴림 L" panose="02020603020101020101"/>
              </a:rPr>
              <a:t>속도를 향상시키면서 정확한</a:t>
            </a:r>
            <a:r>
              <a:rPr lang="ko-KR" altLang="en-US" sz="1500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/>
              </a:rPr>
              <a:t> 특징을 추출</a:t>
            </a:r>
            <a:r>
              <a:rPr lang="ko-KR" altLang="en-US" sz="1500" b="1" dirty="0">
                <a:latin typeface="210 앱굴림 L" panose="02020603020101020101" pitchFamily="18" charset="-127"/>
                <a:ea typeface="210 앱굴림 L" panose="02020603020101020101"/>
              </a:rPr>
              <a:t>할 수 있다</a:t>
            </a:r>
            <a:r>
              <a:rPr lang="en-US" altLang="ko-KR" sz="1500" b="1" dirty="0">
                <a:latin typeface="210 앱굴림 L" panose="02020603020101020101" pitchFamily="18" charset="-127"/>
                <a:ea typeface="210 앱굴림 L" panose="02020603020101020101"/>
              </a:rPr>
              <a:t>. </a:t>
            </a:r>
          </a:p>
          <a:p>
            <a:r>
              <a:rPr lang="ko-KR" altLang="en-US" sz="1500" b="1" dirty="0">
                <a:latin typeface="210 앱굴림 L" panose="02020603020101020101" pitchFamily="18" charset="-127"/>
                <a:ea typeface="210 앱굴림 L" panose="02020603020101020101"/>
              </a:rPr>
              <a:t>이는 </a:t>
            </a:r>
            <a:r>
              <a:rPr lang="en-US" altLang="ko-KR" sz="1500" b="1" dirty="0">
                <a:latin typeface="210 앱굴림 L" panose="02020603020101020101" pitchFamily="18" charset="-127"/>
                <a:ea typeface="210 앱굴림 L" panose="02020603020101020101"/>
              </a:rPr>
              <a:t>Kinect</a:t>
            </a:r>
            <a:r>
              <a:rPr lang="ko-KR" altLang="en-US" sz="1500" b="1" dirty="0">
                <a:latin typeface="210 앱굴림 L" panose="02020603020101020101" pitchFamily="18" charset="-127"/>
                <a:ea typeface="210 앱굴림 L" panose="02020603020101020101"/>
              </a:rPr>
              <a:t>에서 사용하는 </a:t>
            </a:r>
            <a:r>
              <a:rPr lang="en-US" altLang="ko-KR" sz="1500" b="1" dirty="0">
                <a:latin typeface="210 앱굴림 L" panose="02020603020101020101" pitchFamily="18" charset="-127"/>
                <a:ea typeface="210 앱굴림 L" panose="02020603020101020101"/>
              </a:rPr>
              <a:t>OpenCV</a:t>
            </a:r>
            <a:r>
              <a:rPr lang="ko-KR" altLang="en-US" sz="1500" b="1" dirty="0">
                <a:latin typeface="210 앱굴림 L" panose="02020603020101020101" pitchFamily="18" charset="-127"/>
                <a:ea typeface="210 앱굴림 L" panose="02020603020101020101"/>
              </a:rPr>
              <a:t>가 </a:t>
            </a:r>
            <a:r>
              <a:rPr lang="en-US" altLang="ko-KR" sz="1500" b="1" dirty="0">
                <a:latin typeface="210 앱굴림 L" panose="02020603020101020101" pitchFamily="18" charset="-127"/>
                <a:ea typeface="210 앱굴림 L" panose="02020603020101020101"/>
              </a:rPr>
              <a:t>SURF </a:t>
            </a:r>
            <a:r>
              <a:rPr lang="ko-KR" altLang="en-US" sz="1500" b="1" dirty="0">
                <a:latin typeface="210 앱굴림 L" panose="02020603020101020101" pitchFamily="18" charset="-127"/>
                <a:ea typeface="210 앱굴림 L" panose="02020603020101020101"/>
              </a:rPr>
              <a:t>알고리즘을 처리할 수 있도록 제공해준다</a:t>
            </a:r>
            <a:r>
              <a:rPr lang="en-US" altLang="ko-KR" sz="1500" b="1" dirty="0">
                <a:latin typeface="210 앱굴림 L" panose="02020603020101020101" pitchFamily="18" charset="-127"/>
                <a:ea typeface="210 앱굴림 L" panose="02020603020101020101"/>
              </a:rPr>
              <a:t>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847F968-7F59-49F5-BA2A-E55166D9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79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81504" y="1480968"/>
            <a:ext cx="10628991" cy="4782672"/>
            <a:chOff x="1162052" y="2416337"/>
            <a:chExt cx="9107364" cy="3803488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44862" y="1732594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-2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차 지적사항 및 개선사항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D01DD0-747B-4E67-922C-053FD2556710}"/>
              </a:ext>
            </a:extLst>
          </p:cNvPr>
          <p:cNvSpPr txBox="1"/>
          <p:nvPr/>
        </p:nvSpPr>
        <p:spPr>
          <a:xfrm>
            <a:off x="1283388" y="2511511"/>
            <a:ext cx="351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1.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구현 현황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B6506-95A6-450E-9884-13334F506E14}"/>
              </a:ext>
            </a:extLst>
          </p:cNvPr>
          <p:cNvSpPr txBox="1"/>
          <p:nvPr/>
        </p:nvSpPr>
        <p:spPr>
          <a:xfrm>
            <a:off x="949491" y="5894308"/>
            <a:ext cx="409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106A21B6-7DCE-48DA-9D8A-7484EF762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15338"/>
              </p:ext>
            </p:extLst>
          </p:nvPr>
        </p:nvGraphicFramePr>
        <p:xfrm>
          <a:off x="2286000" y="3105762"/>
          <a:ext cx="7844117" cy="26099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0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329">
                  <a:extLst>
                    <a:ext uri="{9D8B030D-6E8A-4147-A177-3AD203B41FA5}">
                      <a16:colId xmlns:a16="http://schemas.microsoft.com/office/drawing/2014/main" val="2558460768"/>
                    </a:ext>
                  </a:extLst>
                </a:gridCol>
              </a:tblGrid>
              <a:tr h="289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항목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추진사항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구현 현황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99">
                <a:tc rowSpan="8">
                  <a:txBody>
                    <a:bodyPr/>
                    <a:lstStyle/>
                    <a:p>
                      <a:pPr algn="ctr" latinLnBrk="1"/>
                      <a:endParaRPr lang="en-US" altLang="ko-KR" sz="1800" b="1" dirty="0"/>
                    </a:p>
                    <a:p>
                      <a:pPr algn="ctr" latinLnBrk="1"/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2000" b="1" dirty="0"/>
                        <a:t>구현 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코딩</a:t>
                      </a:r>
                      <a:r>
                        <a:rPr lang="en-US" altLang="ko-KR" sz="2000" b="1" dirty="0"/>
                        <a:t>)</a:t>
                      </a:r>
                      <a:endParaRPr lang="ko-KR" altLang="en-US" sz="20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사용자 </a:t>
                      </a:r>
                      <a:r>
                        <a:rPr lang="en-US" altLang="ko-KR" sz="1200" b="1" dirty="0"/>
                        <a:t>UI</a:t>
                      </a:r>
                      <a:r>
                        <a:rPr lang="en-US" altLang="ko-KR" sz="1200" b="1" baseline="0" dirty="0"/>
                        <a:t> / </a:t>
                      </a:r>
                      <a:r>
                        <a:rPr lang="ko-KR" altLang="en-US" sz="1200" b="1" baseline="0" dirty="0"/>
                        <a:t>설계</a:t>
                      </a:r>
                      <a:endParaRPr lang="en-US" altLang="ko-KR" sz="1200" b="1" dirty="0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0" b="1" baseline="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baseline="0" dirty="0"/>
                        <a:t>100</a:t>
                      </a:r>
                      <a:r>
                        <a:rPr lang="en-US" altLang="ko-KR" sz="4000" b="1" baseline="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- Kinect</a:t>
                      </a:r>
                      <a:r>
                        <a:rPr lang="en-US" altLang="ko-KR" sz="1200" b="1" baseline="0" dirty="0"/>
                        <a:t>  </a:t>
                      </a:r>
                      <a:r>
                        <a:rPr lang="ko-KR" altLang="en-US" sz="1200" b="1" baseline="0" dirty="0"/>
                        <a:t>신체 인식 구현</a:t>
                      </a:r>
                      <a:endParaRPr lang="en-US" altLang="ko-KR" sz="1200" b="1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- UWP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baseline="0" dirty="0"/>
                        <a:t>플랫폼 구현</a:t>
                      </a:r>
                      <a:endParaRPr lang="en-US" altLang="ko-KR" sz="12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- UWP</a:t>
                      </a:r>
                      <a:r>
                        <a:rPr lang="ko-KR" altLang="en-US" sz="1200" b="1" dirty="0"/>
                        <a:t>와 </a:t>
                      </a:r>
                      <a:r>
                        <a:rPr lang="en-US" altLang="ko-KR" sz="1200" b="1" dirty="0"/>
                        <a:t>DB</a:t>
                      </a:r>
                      <a:r>
                        <a:rPr lang="ko-KR" altLang="en-US" sz="1200" b="1" dirty="0"/>
                        <a:t>연동</a:t>
                      </a:r>
                      <a:endParaRPr lang="en-US" altLang="ko-KR" sz="1200" b="1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9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/>
                        <a:t>- </a:t>
                      </a:r>
                      <a:r>
                        <a:rPr lang="ko-KR" altLang="en-US" sz="1200" b="1" baseline="0" dirty="0"/>
                        <a:t>웹 페이지 제작</a:t>
                      </a:r>
                      <a:endParaRPr lang="en-US" altLang="ko-KR" sz="1200" b="1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136808"/>
                  </a:ext>
                </a:extLst>
              </a:tr>
              <a:tr h="2899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/>
                        <a:t>- </a:t>
                      </a:r>
                      <a:r>
                        <a:rPr lang="ko-KR" altLang="en-US" sz="1200" b="1" baseline="0" dirty="0"/>
                        <a:t>웹 서버구축 </a:t>
                      </a:r>
                      <a:r>
                        <a:rPr lang="en-US" altLang="ko-KR" sz="1200" b="1" baseline="0" dirty="0"/>
                        <a:t>/ DB</a:t>
                      </a:r>
                      <a:r>
                        <a:rPr lang="ko-KR" altLang="en-US" sz="1200" b="1" baseline="0" dirty="0"/>
                        <a:t>연동</a:t>
                      </a:r>
                      <a:endParaRPr lang="en-US" altLang="ko-KR" sz="1200" b="1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80293"/>
                  </a:ext>
                </a:extLst>
              </a:tr>
              <a:tr h="2899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/>
                        <a:t>- Unity </a:t>
                      </a:r>
                      <a:r>
                        <a:rPr lang="ko-KR" altLang="en-US" sz="1200" b="1" baseline="0" dirty="0"/>
                        <a:t>이용 스트레칭 자세 가이드 캐릭터 제작</a:t>
                      </a:r>
                      <a:endParaRPr lang="en-US" altLang="ko-KR" sz="1200" b="1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436104"/>
                  </a:ext>
                </a:extLst>
              </a:tr>
              <a:tr h="2899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/>
                        <a:t>- UWP</a:t>
                      </a:r>
                      <a:r>
                        <a:rPr lang="ko-KR" altLang="en-US" sz="1200" b="1" baseline="0" dirty="0"/>
                        <a:t>에 스트레칭 자세 가이드 캐릭터 이미지 통합</a:t>
                      </a:r>
                      <a:endParaRPr lang="en-US" altLang="ko-KR" sz="1200" b="1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868759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5B53C86-9DD7-4CAA-A4B0-70101B70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6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81504" y="1480968"/>
            <a:ext cx="10628991" cy="4782672"/>
            <a:chOff x="1162052" y="2416337"/>
            <a:chExt cx="9107364" cy="3803488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44862" y="1732594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-2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차 지적사항 및 개선사항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D01DD0-747B-4E67-922C-053FD2556710}"/>
              </a:ext>
            </a:extLst>
          </p:cNvPr>
          <p:cNvSpPr txBox="1"/>
          <p:nvPr/>
        </p:nvSpPr>
        <p:spPr>
          <a:xfrm>
            <a:off x="1283388" y="2511511"/>
            <a:ext cx="351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2.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동작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일치율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인식률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data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정리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B6506-95A6-450E-9884-13334F506E14}"/>
              </a:ext>
            </a:extLst>
          </p:cNvPr>
          <p:cNvSpPr txBox="1"/>
          <p:nvPr/>
        </p:nvSpPr>
        <p:spPr>
          <a:xfrm>
            <a:off x="949491" y="5894308"/>
            <a:ext cx="409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07CB5C-CD54-48AB-8761-A3F12EB8E90D}"/>
              </a:ext>
            </a:extLst>
          </p:cNvPr>
          <p:cNvSpPr/>
          <p:nvPr/>
        </p:nvSpPr>
        <p:spPr>
          <a:xfrm>
            <a:off x="1283388" y="3227275"/>
            <a:ext cx="850104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public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VisualGestureBuilderFrame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AcquireFrame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();</a:t>
            </a: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함수를 통해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frame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값을 가져온 후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solidFill>
                <a:srgbClr val="2B91A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public sealed class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DiscreteGestureResult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: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IDiscreteGestureResult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{ 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public float Confidence { get; }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}</a:t>
            </a:r>
          </a:p>
          <a:p>
            <a:b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가져온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frame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</a:t>
            </a:r>
            <a:r>
              <a:rPr lang="ko-KR" altLang="en-US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제스처 감지의 신뢰 수준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나타내는 값을 가져와 인식률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data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정의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B695EF6-26C7-4538-BE76-E2F88FC0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1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81504" y="1480968"/>
            <a:ext cx="10628991" cy="4782672"/>
            <a:chOff x="1162052" y="2416337"/>
            <a:chExt cx="9107364" cy="3803488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92417" y="2819728"/>
            <a:ext cx="81718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1.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최근 스마트기기 확산에 따라 성장기 아동의 운동량이 감소</a:t>
            </a:r>
            <a:endParaRPr lang="en-US" altLang="ko-KR" sz="23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81080" y="3902368"/>
            <a:ext cx="79506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2.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미세먼지</a:t>
            </a:r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사회적 위험에 따른 아동의 제한적인 외부활동</a:t>
            </a:r>
            <a:endParaRPr lang="en-US" altLang="ko-KR" sz="23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44862" y="1732594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연구 개발 배경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81080" y="4985009"/>
            <a:ext cx="100298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3.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집에서도 간편히 할 수 있는 흥미 위주의 운동 프로그램 필요성  증대</a:t>
            </a:r>
            <a:endParaRPr lang="en-US" altLang="ko-KR" sz="23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B667D-849A-4AFC-AAFA-9CB5DED1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8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8784</TotalTime>
  <Words>1907</Words>
  <Application>Microsoft Office PowerPoint</Application>
  <PresentationFormat>와이드스크린</PresentationFormat>
  <Paragraphs>632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210 앱굴림 L</vt:lpstr>
      <vt:lpstr>Calibri Light</vt:lpstr>
      <vt:lpstr>배달의민족 주아</vt:lpstr>
      <vt:lpstr>나눔스퀘어 ExtraBold</vt:lpstr>
      <vt:lpstr>210 앱굴림 R</vt:lpstr>
      <vt:lpstr>210 앱굴림 B</vt:lpstr>
      <vt:lpstr>Calibri</vt:lpstr>
      <vt:lpstr>Arial</vt:lpstr>
      <vt:lpstr>맑은 고딕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김혜린</dc:creator>
  <cp:lastModifiedBy>최예진</cp:lastModifiedBy>
  <cp:revision>160</cp:revision>
  <dcterms:created xsi:type="dcterms:W3CDTF">2017-10-08T04:20:15Z</dcterms:created>
  <dcterms:modified xsi:type="dcterms:W3CDTF">2019-06-17T13:57:05Z</dcterms:modified>
</cp:coreProperties>
</file>